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59" r:id="rId1"/>
  </p:sldMasterIdLst>
  <p:notesMasterIdLst>
    <p:notesMasterId r:id="rId123"/>
  </p:notesMasterIdLst>
  <p:sldIdLst>
    <p:sldId id="256" r:id="rId2"/>
    <p:sldId id="270" r:id="rId3"/>
    <p:sldId id="272" r:id="rId4"/>
    <p:sldId id="257" r:id="rId5"/>
    <p:sldId id="377" r:id="rId6"/>
    <p:sldId id="273" r:id="rId7"/>
    <p:sldId id="369" r:id="rId8"/>
    <p:sldId id="370" r:id="rId9"/>
    <p:sldId id="371" r:id="rId10"/>
    <p:sldId id="274" r:id="rId11"/>
    <p:sldId id="275" r:id="rId12"/>
    <p:sldId id="276" r:id="rId13"/>
    <p:sldId id="277" r:id="rId14"/>
    <p:sldId id="278" r:id="rId15"/>
    <p:sldId id="279" r:id="rId16"/>
    <p:sldId id="280" r:id="rId17"/>
    <p:sldId id="282" r:id="rId18"/>
    <p:sldId id="378" r:id="rId19"/>
    <p:sldId id="388" r:id="rId20"/>
    <p:sldId id="389" r:id="rId21"/>
    <p:sldId id="390" r:id="rId22"/>
    <p:sldId id="391" r:id="rId23"/>
    <p:sldId id="392" r:id="rId24"/>
    <p:sldId id="393" r:id="rId25"/>
    <p:sldId id="394" r:id="rId26"/>
    <p:sldId id="395" r:id="rId27"/>
    <p:sldId id="396" r:id="rId28"/>
    <p:sldId id="397" r:id="rId29"/>
    <p:sldId id="398" r:id="rId30"/>
    <p:sldId id="399" r:id="rId31"/>
    <p:sldId id="400" r:id="rId32"/>
    <p:sldId id="401" r:id="rId33"/>
    <p:sldId id="410" r:id="rId34"/>
    <p:sldId id="402" r:id="rId35"/>
    <p:sldId id="403" r:id="rId36"/>
    <p:sldId id="404" r:id="rId37"/>
    <p:sldId id="406" r:id="rId38"/>
    <p:sldId id="407" r:id="rId39"/>
    <p:sldId id="409" r:id="rId40"/>
    <p:sldId id="411" r:id="rId41"/>
    <p:sldId id="408" r:id="rId42"/>
    <p:sldId id="412" r:id="rId43"/>
    <p:sldId id="379" r:id="rId44"/>
    <p:sldId id="260" r:id="rId45"/>
    <p:sldId id="343" r:id="rId46"/>
    <p:sldId id="344" r:id="rId47"/>
    <p:sldId id="345" r:id="rId48"/>
    <p:sldId id="332" r:id="rId49"/>
    <p:sldId id="333" r:id="rId50"/>
    <p:sldId id="334" r:id="rId51"/>
    <p:sldId id="364" r:id="rId52"/>
    <p:sldId id="365" r:id="rId53"/>
    <p:sldId id="290" r:id="rId54"/>
    <p:sldId id="265" r:id="rId55"/>
    <p:sldId id="297" r:id="rId56"/>
    <p:sldId id="298" r:id="rId57"/>
    <p:sldId id="310" r:id="rId58"/>
    <p:sldId id="311" r:id="rId59"/>
    <p:sldId id="312" r:id="rId60"/>
    <p:sldId id="313" r:id="rId61"/>
    <p:sldId id="314" r:id="rId62"/>
    <p:sldId id="302" r:id="rId63"/>
    <p:sldId id="301" r:id="rId64"/>
    <p:sldId id="291" r:id="rId65"/>
    <p:sldId id="303" r:id="rId66"/>
    <p:sldId id="304" r:id="rId67"/>
    <p:sldId id="373" r:id="rId68"/>
    <p:sldId id="383" r:id="rId69"/>
    <p:sldId id="380" r:id="rId70"/>
    <p:sldId id="347" r:id="rId71"/>
    <p:sldId id="348" r:id="rId72"/>
    <p:sldId id="349" r:id="rId73"/>
    <p:sldId id="350" r:id="rId74"/>
    <p:sldId id="351" r:id="rId75"/>
    <p:sldId id="352" r:id="rId76"/>
    <p:sldId id="366" r:id="rId77"/>
    <p:sldId id="353" r:id="rId78"/>
    <p:sldId id="354" r:id="rId79"/>
    <p:sldId id="355" r:id="rId80"/>
    <p:sldId id="356" r:id="rId81"/>
    <p:sldId id="357" r:id="rId82"/>
    <p:sldId id="358" r:id="rId83"/>
    <p:sldId id="359" r:id="rId84"/>
    <p:sldId id="360" r:id="rId85"/>
    <p:sldId id="361" r:id="rId86"/>
    <p:sldId id="362" r:id="rId87"/>
    <p:sldId id="363" r:id="rId88"/>
    <p:sldId id="372" r:id="rId89"/>
    <p:sldId id="384" r:id="rId90"/>
    <p:sldId id="381" r:id="rId91"/>
    <p:sldId id="416" r:id="rId92"/>
    <p:sldId id="417" r:id="rId93"/>
    <p:sldId id="418" r:id="rId94"/>
    <p:sldId id="419" r:id="rId95"/>
    <p:sldId id="420" r:id="rId96"/>
    <p:sldId id="421" r:id="rId97"/>
    <p:sldId id="422" r:id="rId98"/>
    <p:sldId id="423" r:id="rId99"/>
    <p:sldId id="424" r:id="rId100"/>
    <p:sldId id="425" r:id="rId101"/>
    <p:sldId id="426" r:id="rId102"/>
    <p:sldId id="427" r:id="rId103"/>
    <p:sldId id="428" r:id="rId104"/>
    <p:sldId id="429" r:id="rId105"/>
    <p:sldId id="430" r:id="rId106"/>
    <p:sldId id="431" r:id="rId107"/>
    <p:sldId id="289" r:id="rId108"/>
    <p:sldId id="432" r:id="rId109"/>
    <p:sldId id="433" r:id="rId110"/>
    <p:sldId id="434" r:id="rId111"/>
    <p:sldId id="435" r:id="rId112"/>
    <p:sldId id="436" r:id="rId113"/>
    <p:sldId id="437" r:id="rId114"/>
    <p:sldId id="438" r:id="rId115"/>
    <p:sldId id="374" r:id="rId116"/>
    <p:sldId id="439" r:id="rId117"/>
    <p:sldId id="440" r:id="rId118"/>
    <p:sldId id="382" r:id="rId119"/>
    <p:sldId id="442" r:id="rId120"/>
    <p:sldId id="443" r:id="rId121"/>
    <p:sldId id="444" r:id="rId122"/>
  </p:sldIdLst>
  <p:sldSz cx="9144000" cy="5143500" type="screen16x9"/>
  <p:notesSz cx="6858000" cy="9144000"/>
  <p:embeddedFontLst>
    <p:embeddedFont>
      <p:font typeface="Cambria Math" panose="02040503050406030204" pitchFamily="18" charset="0"/>
      <p:regular r:id="rId124"/>
    </p:embeddedFont>
    <p:embeddedFont>
      <p:font typeface="Lato" panose="020F0502020204030203" pitchFamily="34" charset="0"/>
      <p:regular r:id="rId125"/>
      <p:bold r:id="rId126"/>
      <p:italic r:id="rId127"/>
      <p:boldItalic r:id="rId128"/>
    </p:embeddedFont>
    <p:embeddedFont>
      <p:font typeface="Raleway" panose="020B0503030101060003" pitchFamily="34" charset="0"/>
      <p:regular r:id="rId129"/>
      <p:bold r:id="rId130"/>
      <p:italic r:id="rId131"/>
      <p:boldItalic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93"/>
    <p:restoredTop sz="84621"/>
  </p:normalViewPr>
  <p:slideViewPr>
    <p:cSldViewPr snapToGrid="0">
      <p:cViewPr varScale="1">
        <p:scale>
          <a:sx n="121" d="100"/>
          <a:sy n="121" d="100"/>
        </p:scale>
        <p:origin x="1112"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en.wikipedia.org/wiki/Run_chart" TargetMode="External"/><Relationship Id="rId3" Type="http://schemas.openxmlformats.org/officeDocument/2006/relationships/hyperlink" Target="https://en.wikipedia.org/wiki/Exploratory_data_analysis#cite_note-7" TargetMode="External"/><Relationship Id="rId7" Type="http://schemas.openxmlformats.org/officeDocument/2006/relationships/hyperlink" Target="https://en.wikipedia.org/wiki/Multi-vari_char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Histogram" TargetMode="External"/><Relationship Id="rId5" Type="http://schemas.openxmlformats.org/officeDocument/2006/relationships/hyperlink" Target="https://en.wikipedia.org/wiki/Box_plot" TargetMode="External"/><Relationship Id="rId10" Type="http://schemas.openxmlformats.org/officeDocument/2006/relationships/hyperlink" Target="https://en.wikipedia.org/wiki/Scatter_plot" TargetMode="External"/><Relationship Id="rId4" Type="http://schemas.openxmlformats.org/officeDocument/2006/relationships/hyperlink" Target="https://en.wikipedia.org/wiki/Statistical_graphics" TargetMode="External"/><Relationship Id="rId9" Type="http://schemas.openxmlformats.org/officeDocument/2006/relationships/hyperlink" Target="https://en.wikipedia.org/wiki/Pareto_chart"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6925749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31308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012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2384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5a537721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5a537721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6268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5a537721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5a537721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0758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5a537721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5a537721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210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5a5377211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5a537721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296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053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469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330449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263289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8422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22165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555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altLang="zh-CN" dirty="0"/>
          </a:p>
        </p:txBody>
      </p:sp>
    </p:spTree>
    <p:extLst>
      <p:ext uri="{BB962C8B-B14F-4D97-AF65-F5344CB8AC3E}">
        <p14:creationId xmlns:p14="http://schemas.microsoft.com/office/powerpoint/2010/main" val="3102082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5a537721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5a537721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925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1586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62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1658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zh-CN" altLang="en-US" dirty="0"/>
          </a:p>
        </p:txBody>
      </p:sp>
    </p:spTree>
    <p:extLst>
      <p:ext uri="{BB962C8B-B14F-4D97-AF65-F5344CB8AC3E}">
        <p14:creationId xmlns:p14="http://schemas.microsoft.com/office/powerpoint/2010/main" val="857261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endParaRPr lang="zh-CN" altLang="en-US" dirty="0"/>
          </a:p>
        </p:txBody>
      </p:sp>
    </p:spTree>
    <p:extLst>
      <p:ext uri="{BB962C8B-B14F-4D97-AF65-F5344CB8AC3E}">
        <p14:creationId xmlns:p14="http://schemas.microsoft.com/office/powerpoint/2010/main" val="2667924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effectLst/>
              </a:rPr>
              <a:t>There are a number of tools that are useful for EDA, but EDA is characterized more by the attitude taken than by particular techniques.</a:t>
            </a:r>
            <a:r>
              <a:rPr lang="en-US" altLang="zh-CN" sz="1100" b="0" i="0" u="none" strike="noStrike" cap="none" baseline="30000" dirty="0">
                <a:solidFill>
                  <a:srgbClr val="000000"/>
                </a:solidFill>
                <a:effectLst/>
                <a:latin typeface="Arial"/>
                <a:ea typeface="Arial"/>
                <a:cs typeface="Arial"/>
                <a:sym typeface="Arial"/>
                <a:hlinkClick r:id="rId3"/>
              </a:rPr>
              <a:t>[7]</a:t>
            </a:r>
            <a:endParaRPr lang="en-US" altLang="zh-CN" dirty="0">
              <a:effectLst/>
            </a:endParaRPr>
          </a:p>
          <a:p>
            <a:r>
              <a:rPr lang="en-US" altLang="zh-CN" dirty="0">
                <a:effectLst/>
              </a:rPr>
              <a:t>Typical </a:t>
            </a:r>
            <a:r>
              <a:rPr lang="en-US" altLang="zh-CN" sz="1100" b="0" i="0" u="none" strike="noStrike" cap="none" dirty="0">
                <a:solidFill>
                  <a:srgbClr val="000000"/>
                </a:solidFill>
                <a:effectLst/>
                <a:latin typeface="Arial"/>
                <a:ea typeface="Arial"/>
                <a:cs typeface="Arial"/>
                <a:sym typeface="Arial"/>
                <a:hlinkClick r:id="rId4" tooltip="Statistical graphics"/>
              </a:rPr>
              <a:t>graphical techniques</a:t>
            </a:r>
            <a:r>
              <a:rPr lang="en-US" altLang="zh-CN" dirty="0">
                <a:effectLst/>
              </a:rPr>
              <a:t> used in EDA are:</a:t>
            </a:r>
          </a:p>
          <a:p>
            <a:r>
              <a:rPr lang="en-US" altLang="zh-CN" sz="1100" b="0" i="0" u="none" strike="noStrike" cap="none" dirty="0">
                <a:solidFill>
                  <a:srgbClr val="000000"/>
                </a:solidFill>
                <a:effectLst/>
                <a:latin typeface="Arial"/>
                <a:ea typeface="Arial"/>
                <a:cs typeface="Arial"/>
                <a:sym typeface="Arial"/>
                <a:hlinkClick r:id="rId5" tooltip="Box plot"/>
              </a:rPr>
              <a:t>Box plot</a:t>
            </a:r>
            <a:endParaRPr lang="en-US" altLang="zh-CN" sz="1100" b="0" i="0" u="none" strike="noStrike" cap="none" dirty="0">
              <a:solidFill>
                <a:srgbClr val="000000"/>
              </a:solidFill>
              <a:effectLst/>
              <a:latin typeface="Arial"/>
              <a:ea typeface="Arial"/>
              <a:cs typeface="Arial"/>
              <a:sym typeface="Arial"/>
            </a:endParaRPr>
          </a:p>
          <a:p>
            <a:r>
              <a:rPr lang="en-US" altLang="zh-CN" sz="1100" b="0" i="0" u="none" strike="noStrike" cap="none" dirty="0">
                <a:solidFill>
                  <a:srgbClr val="000000"/>
                </a:solidFill>
                <a:effectLst/>
                <a:latin typeface="Arial"/>
                <a:ea typeface="Arial"/>
                <a:cs typeface="Arial"/>
                <a:sym typeface="Arial"/>
                <a:hlinkClick r:id="rId6" tooltip="Histogram"/>
              </a:rPr>
              <a:t>Histogram</a:t>
            </a:r>
            <a:endParaRPr lang="en-US" altLang="zh-CN" sz="1100" b="0" i="0" u="none" strike="noStrike" cap="none" dirty="0">
              <a:solidFill>
                <a:srgbClr val="000000"/>
              </a:solidFill>
              <a:effectLst/>
              <a:latin typeface="Arial"/>
              <a:ea typeface="Arial"/>
              <a:cs typeface="Arial"/>
              <a:sym typeface="Arial"/>
            </a:endParaRPr>
          </a:p>
          <a:p>
            <a:r>
              <a:rPr lang="en-US" altLang="zh-CN" sz="1100" b="0" i="0" u="none" strike="noStrike" cap="none" dirty="0">
                <a:solidFill>
                  <a:srgbClr val="000000"/>
                </a:solidFill>
                <a:effectLst/>
                <a:latin typeface="Arial"/>
                <a:ea typeface="Arial"/>
                <a:cs typeface="Arial"/>
                <a:sym typeface="Arial"/>
                <a:hlinkClick r:id="rId7" tooltip="Multi-vari chart"/>
              </a:rPr>
              <a:t>Multi-</a:t>
            </a:r>
            <a:r>
              <a:rPr lang="en-US" altLang="zh-CN" sz="1100" b="0" i="0" u="none" strike="noStrike" cap="none" dirty="0" err="1">
                <a:solidFill>
                  <a:srgbClr val="000000"/>
                </a:solidFill>
                <a:effectLst/>
                <a:latin typeface="Arial"/>
                <a:ea typeface="Arial"/>
                <a:cs typeface="Arial"/>
                <a:sym typeface="Arial"/>
                <a:hlinkClick r:id="rId7" tooltip="Multi-vari chart"/>
              </a:rPr>
              <a:t>vari</a:t>
            </a:r>
            <a:r>
              <a:rPr lang="en-US" altLang="zh-CN" sz="1100" b="0" i="0" u="none" strike="noStrike" cap="none" dirty="0">
                <a:solidFill>
                  <a:srgbClr val="000000"/>
                </a:solidFill>
                <a:effectLst/>
                <a:latin typeface="Arial"/>
                <a:ea typeface="Arial"/>
                <a:cs typeface="Arial"/>
                <a:sym typeface="Arial"/>
                <a:hlinkClick r:id="rId7" tooltip="Multi-vari chart"/>
              </a:rPr>
              <a:t> chart</a:t>
            </a:r>
            <a:endParaRPr lang="en-US" altLang="zh-CN" sz="1100" b="0" i="0" u="none" strike="noStrike" cap="none" dirty="0">
              <a:solidFill>
                <a:srgbClr val="000000"/>
              </a:solidFill>
              <a:effectLst/>
              <a:latin typeface="Arial"/>
              <a:ea typeface="Arial"/>
              <a:cs typeface="Arial"/>
              <a:sym typeface="Arial"/>
            </a:endParaRPr>
          </a:p>
          <a:p>
            <a:r>
              <a:rPr lang="en-US" altLang="zh-CN" sz="1100" b="0" i="0" u="none" strike="noStrike" cap="none" dirty="0">
                <a:solidFill>
                  <a:srgbClr val="000000"/>
                </a:solidFill>
                <a:effectLst/>
                <a:latin typeface="Arial"/>
                <a:ea typeface="Arial"/>
                <a:cs typeface="Arial"/>
                <a:sym typeface="Arial"/>
                <a:hlinkClick r:id="rId8" tooltip="Run chart"/>
              </a:rPr>
              <a:t>Run chart</a:t>
            </a:r>
            <a:endParaRPr lang="en-US" altLang="zh-CN" sz="1100" b="0" i="0" u="none" strike="noStrike" cap="none" dirty="0">
              <a:solidFill>
                <a:srgbClr val="000000"/>
              </a:solidFill>
              <a:effectLst/>
              <a:latin typeface="Arial"/>
              <a:ea typeface="Arial"/>
              <a:cs typeface="Arial"/>
              <a:sym typeface="Arial"/>
            </a:endParaRPr>
          </a:p>
          <a:p>
            <a:r>
              <a:rPr lang="en-US" altLang="zh-CN" sz="1100" b="0" i="0" u="none" strike="noStrike" cap="none" dirty="0">
                <a:solidFill>
                  <a:srgbClr val="000000"/>
                </a:solidFill>
                <a:effectLst/>
                <a:latin typeface="Arial"/>
                <a:ea typeface="Arial"/>
                <a:cs typeface="Arial"/>
                <a:sym typeface="Arial"/>
                <a:hlinkClick r:id="rId9" tooltip="Pareto chart"/>
              </a:rPr>
              <a:t>Pareto chart</a:t>
            </a:r>
            <a:endParaRPr lang="en-US" altLang="zh-CN" sz="1100" b="0" i="0" u="none" strike="noStrike" cap="none" dirty="0">
              <a:solidFill>
                <a:srgbClr val="000000"/>
              </a:solidFill>
              <a:effectLst/>
              <a:latin typeface="Arial"/>
              <a:ea typeface="Arial"/>
              <a:cs typeface="Arial"/>
              <a:sym typeface="Arial"/>
            </a:endParaRPr>
          </a:p>
          <a:p>
            <a:r>
              <a:rPr lang="en-US" altLang="zh-CN" sz="1100" b="0" i="0" u="none" strike="noStrike" cap="none" dirty="0">
                <a:solidFill>
                  <a:srgbClr val="000000"/>
                </a:solidFill>
                <a:effectLst/>
                <a:latin typeface="Arial"/>
                <a:ea typeface="Arial"/>
                <a:cs typeface="Arial"/>
                <a:sym typeface="Arial"/>
                <a:hlinkClick r:id="rId10" tooltip="Scatter plot"/>
              </a:rPr>
              <a:t>Scatter plot</a:t>
            </a:r>
            <a:endParaRPr lang="en-US" altLang="zh-CN" sz="1100" b="0" i="0" u="none" strike="noStrike" cap="none" dirty="0">
              <a:solidFill>
                <a:srgbClr val="000000"/>
              </a:solidFill>
              <a:effectLst/>
              <a:latin typeface="Arial"/>
              <a:ea typeface="Arial"/>
              <a:cs typeface="Arial"/>
              <a:sym typeface="Arial"/>
            </a:endParaRPr>
          </a:p>
          <a:p>
            <a:br>
              <a:rPr lang="en-US" altLang="zh-CN" dirty="0">
                <a:effectLst/>
              </a:rPr>
            </a:br>
            <a:endParaRPr lang="zh-CN" altLang="en-US" dirty="0"/>
          </a:p>
        </p:txBody>
      </p:sp>
    </p:spTree>
    <p:extLst>
      <p:ext uri="{BB962C8B-B14F-4D97-AF65-F5344CB8AC3E}">
        <p14:creationId xmlns:p14="http://schemas.microsoft.com/office/powerpoint/2010/main" val="296091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type II error: </a:t>
            </a:r>
            <a:r>
              <a:rPr lang="en-US" altLang="zh-CN" sz="1100" b="0" i="0" u="none" strike="noStrike" cap="none" dirty="0">
                <a:solidFill>
                  <a:srgbClr val="000000"/>
                </a:solidFill>
                <a:effectLst/>
                <a:latin typeface="Arial"/>
                <a:ea typeface="Arial"/>
                <a:cs typeface="Arial"/>
                <a:sym typeface="Arial"/>
              </a:rPr>
              <a:t> failing to reject a false null hypothesis</a:t>
            </a:r>
            <a:endParaRPr lang="zh-CN" altLang="en-US" dirty="0"/>
          </a:p>
        </p:txBody>
      </p:sp>
    </p:spTree>
    <p:extLst>
      <p:ext uri="{BB962C8B-B14F-4D97-AF65-F5344CB8AC3E}">
        <p14:creationId xmlns:p14="http://schemas.microsoft.com/office/powerpoint/2010/main" val="3319858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149392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856034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63030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Eye-tracking: visual attention on the SERP and landing page</a:t>
            </a:r>
          </a:p>
          <a:p>
            <a:pPr marL="158750" indent="0">
              <a:buNone/>
            </a:pPr>
            <a:endParaRPr lang="en-US" altLang="zh-CN" dirty="0"/>
          </a:p>
          <a:p>
            <a:pPr marL="158750" indent="0">
              <a:buNone/>
            </a:pPr>
            <a:r>
              <a:rPr lang="en-US" altLang="zh-CN" dirty="0"/>
              <a:t>Physiological signal: experience and emotion during search</a:t>
            </a:r>
          </a:p>
          <a:p>
            <a:pPr marL="158750" indent="0">
              <a:buNone/>
            </a:pPr>
            <a:endParaRPr lang="en-US" altLang="zh-CN" dirty="0"/>
          </a:p>
          <a:p>
            <a:pPr marL="158750" indent="0">
              <a:buNone/>
            </a:pPr>
            <a:r>
              <a:rPr lang="en-US" altLang="zh-CN" dirty="0"/>
              <a:t>Brain Imaging: the cognitive process during search</a:t>
            </a:r>
          </a:p>
          <a:p>
            <a:pPr marL="158750" indent="0">
              <a:buNone/>
            </a:pPr>
            <a:endParaRPr lang="en-US" altLang="zh-CN" dirty="0"/>
          </a:p>
          <a:p>
            <a:pPr marL="158750" indent="0">
              <a:buNone/>
            </a:pPr>
            <a:endParaRPr lang="zh-CN" altLang="en-US" dirty="0"/>
          </a:p>
        </p:txBody>
      </p:sp>
    </p:spTree>
    <p:extLst>
      <p:ext uri="{BB962C8B-B14F-4D97-AF65-F5344CB8AC3E}">
        <p14:creationId xmlns:p14="http://schemas.microsoft.com/office/powerpoint/2010/main" val="2962845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5a537721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5a537721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758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6108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5a537721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5a537721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100" dirty="0"/>
          </a:p>
        </p:txBody>
      </p:sp>
    </p:spTree>
    <p:extLst>
      <p:ext uri="{BB962C8B-B14F-4D97-AF65-F5344CB8AC3E}">
        <p14:creationId xmlns:p14="http://schemas.microsoft.com/office/powerpoint/2010/main" val="895721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1818100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425747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2349878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553195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4251338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129952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1371448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6745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5a537721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5a537721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41711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2821802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2687875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500" dirty="0"/>
          </a:p>
        </p:txBody>
      </p:sp>
    </p:spTree>
    <p:extLst>
      <p:ext uri="{BB962C8B-B14F-4D97-AF65-F5344CB8AC3E}">
        <p14:creationId xmlns:p14="http://schemas.microsoft.com/office/powerpoint/2010/main" val="3599675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altLang="zh-CN" dirty="0"/>
          </a:p>
        </p:txBody>
      </p:sp>
    </p:spTree>
    <p:extLst>
      <p:ext uri="{BB962C8B-B14F-4D97-AF65-F5344CB8AC3E}">
        <p14:creationId xmlns:p14="http://schemas.microsoft.com/office/powerpoint/2010/main" val="22397399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altLang="zh-CN" dirty="0"/>
          </a:p>
        </p:txBody>
      </p:sp>
    </p:spTree>
    <p:extLst>
      <p:ext uri="{BB962C8B-B14F-4D97-AF65-F5344CB8AC3E}">
        <p14:creationId xmlns:p14="http://schemas.microsoft.com/office/powerpoint/2010/main" val="4167808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altLang="zh-CN" dirty="0"/>
          </a:p>
        </p:txBody>
      </p:sp>
    </p:spTree>
    <p:extLst>
      <p:ext uri="{BB962C8B-B14F-4D97-AF65-F5344CB8AC3E}">
        <p14:creationId xmlns:p14="http://schemas.microsoft.com/office/powerpoint/2010/main" val="1930689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altLang="zh-CN" dirty="0"/>
          </a:p>
        </p:txBody>
      </p:sp>
    </p:spTree>
    <p:extLst>
      <p:ext uri="{BB962C8B-B14F-4D97-AF65-F5344CB8AC3E}">
        <p14:creationId xmlns:p14="http://schemas.microsoft.com/office/powerpoint/2010/main" val="3992680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112080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effectLst/>
            </a:endParaRPr>
          </a:p>
        </p:txBody>
      </p:sp>
    </p:spTree>
    <p:extLst>
      <p:ext uri="{BB962C8B-B14F-4D97-AF65-F5344CB8AC3E}">
        <p14:creationId xmlns:p14="http://schemas.microsoft.com/office/powerpoint/2010/main" val="2454035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5a537721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5a537721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5783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19658218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6419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altLang="zh-CN" dirty="0"/>
          </a:p>
        </p:txBody>
      </p:sp>
    </p:spTree>
    <p:extLst>
      <p:ext uri="{BB962C8B-B14F-4D97-AF65-F5344CB8AC3E}">
        <p14:creationId xmlns:p14="http://schemas.microsoft.com/office/powerpoint/2010/main" val="3845504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82681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5a537721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5a537721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4704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5a537721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5a537721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6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898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5225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8849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05809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10466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820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1963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2984052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58471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0372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26899845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18829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6390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8356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54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95756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860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539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5352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81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5a537721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5a537721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317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5a537721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5a537721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2689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5a537721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5a537721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0920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5a5377211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5a5377211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449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7362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5990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71495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64413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64980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66592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09020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32290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26621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86301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22184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0701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4432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8308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07617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698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4248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5543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9232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120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3639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8277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35739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5a537721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5a53772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152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pPr lvl="0" indent="-323850">
              <a:lnSpc>
                <a:spcPct val="150000"/>
              </a:lnSpc>
              <a:buSzPts val="1500"/>
            </a:pPr>
            <a:endParaRPr dirty="0"/>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thuxiexiaohui.github.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tiff"/><Relationship Id="rId5" Type="http://schemas.openxmlformats.org/officeDocument/2006/relationships/image" Target="../media/image1.jpg"/><Relationship Id="rId4" Type="http://schemas.openxmlformats.org/officeDocument/2006/relationships/hyperlink" Target="https://sites.google.com/site/maojiaxi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thuir.cn/group/~YQLiu/"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hyperlink" Target="https://staff.fnwi.uva.nl/m.derijk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Modeling User Behavior for Vertical Search: Images, Apps and Products</a:t>
            </a:r>
            <a:endParaRPr sz="2800" dirty="0"/>
          </a:p>
        </p:txBody>
      </p:sp>
      <p:sp>
        <p:nvSpPr>
          <p:cNvPr id="87" name="Google Shape;87;p13"/>
          <p:cNvSpPr txBox="1">
            <a:spLocks noGrp="1"/>
          </p:cNvSpPr>
          <p:nvPr>
            <p:ph type="subTitle" idx="1"/>
          </p:nvPr>
        </p:nvSpPr>
        <p:spPr>
          <a:xfrm>
            <a:off x="729625" y="3172900"/>
            <a:ext cx="76881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Xiaohui Xie, Jiaxin Mao and Yiqun Liu</a:t>
            </a:r>
            <a:r>
              <a:rPr lang="en"/>
              <a:t>,  Tsinghua University, China </a:t>
            </a:r>
            <a:endParaRPr/>
          </a:p>
          <a:p>
            <a:pPr marL="0" lvl="0" indent="0" algn="l" rtl="0">
              <a:spcBef>
                <a:spcPts val="0"/>
              </a:spcBef>
              <a:spcAft>
                <a:spcPts val="0"/>
              </a:spcAft>
              <a:buNone/>
            </a:pPr>
            <a:r>
              <a:rPr lang="en" b="1"/>
              <a:t>Maarten de Rijke</a:t>
            </a:r>
            <a:r>
              <a:rPr lang="en"/>
              <a:t>, University of Amsterdam &amp; Ahold Delhaize, The Netherlands</a:t>
            </a:r>
            <a:endParaRPr/>
          </a:p>
        </p:txBody>
      </p:sp>
      <p:sp>
        <p:nvSpPr>
          <p:cNvPr id="88" name="Google Shape;88;p13"/>
          <p:cNvSpPr txBox="1">
            <a:spLocks noGrp="1"/>
          </p:cNvSpPr>
          <p:nvPr>
            <p:ph type="subTitle" idx="1"/>
          </p:nvPr>
        </p:nvSpPr>
        <p:spPr>
          <a:xfrm>
            <a:off x="727950" y="2479350"/>
            <a:ext cx="76881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SIGIR 2020 Tutorial</a:t>
            </a:r>
            <a:endParaRPr/>
          </a:p>
        </p:txBody>
      </p:sp>
      <p:sp>
        <p:nvSpPr>
          <p:cNvPr id="2" name="灯片编号占位符 1">
            <a:extLst>
              <a:ext uri="{FF2B5EF4-FFF2-40B4-BE49-F238E27FC236}">
                <a16:creationId xmlns:a16="http://schemas.microsoft.com/office/drawing/2014/main" id="{907D7E9B-5088-054A-82D5-54972CDB5B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0</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sp>
        <p:nvSpPr>
          <p:cNvPr id="100" name="Google Shape;100;p15"/>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a:t>User behavior </a:t>
            </a:r>
            <a:r>
              <a:rPr lang="en-US" altLang="zh-CN" dirty="0"/>
              <a:t>data has been successfully adopted to improve general Web searches in result ranking, query suggestion, query auto completion</a:t>
            </a:r>
          </a:p>
          <a:p>
            <a:pPr lvl="0" indent="-323850">
              <a:lnSpc>
                <a:spcPct val="150000"/>
              </a:lnSpc>
              <a:buSzPts val="1500"/>
            </a:pPr>
            <a:r>
              <a:rPr lang="en-US" altLang="zh-CN" dirty="0"/>
              <a:t>Understanding user interaction behavior in vertical search scenarios will</a:t>
            </a:r>
            <a:r>
              <a:rPr lang="zh-CN" altLang="en-US" dirty="0"/>
              <a:t> </a:t>
            </a:r>
            <a:r>
              <a:rPr lang="en-US" altLang="zh-CN" dirty="0"/>
              <a:t>also provide valuable insight into the optimization of their performances</a:t>
            </a:r>
          </a:p>
          <a:p>
            <a:pPr lvl="0" indent="-323850">
              <a:lnSpc>
                <a:spcPct val="150000"/>
              </a:lnSpc>
              <a:buSzPts val="1500"/>
            </a:pPr>
            <a:endParaRPr lang="en-US" altLang="zh-CN" dirty="0"/>
          </a:p>
        </p:txBody>
      </p:sp>
      <p:pic>
        <p:nvPicPr>
          <p:cNvPr id="2" name="图片 1">
            <a:extLst>
              <a:ext uri="{FF2B5EF4-FFF2-40B4-BE49-F238E27FC236}">
                <a16:creationId xmlns:a16="http://schemas.microsoft.com/office/drawing/2014/main" id="{44BF5F88-F6E1-E040-8879-16CEE8B88967}"/>
              </a:ext>
            </a:extLst>
          </p:cNvPr>
          <p:cNvPicPr>
            <a:picLocks noChangeAspect="1"/>
          </p:cNvPicPr>
          <p:nvPr/>
        </p:nvPicPr>
        <p:blipFill>
          <a:blip r:embed="rId3"/>
          <a:stretch>
            <a:fillRect/>
          </a:stretch>
        </p:blipFill>
        <p:spPr>
          <a:xfrm>
            <a:off x="1630012" y="2974109"/>
            <a:ext cx="5883975" cy="1896807"/>
          </a:xfrm>
          <a:prstGeom prst="rect">
            <a:avLst/>
          </a:prstGeom>
        </p:spPr>
      </p:pic>
      <p:sp>
        <p:nvSpPr>
          <p:cNvPr id="3" name="灯片编号占位符 2">
            <a:extLst>
              <a:ext uri="{FF2B5EF4-FFF2-40B4-BE49-F238E27FC236}">
                <a16:creationId xmlns:a16="http://schemas.microsoft.com/office/drawing/2014/main" id="{542574D6-C2CB-C849-A3F4-9236B3CE79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3555016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Context-aware re-ranking model (CARM)</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b="1" dirty="0"/>
              <a:t>CARM</a:t>
            </a:r>
            <a:r>
              <a:rPr lang="en-US" dirty="0"/>
              <a:t>: a hybrid encoder with an attention mechanism to model intra-query and inter-query user preferences for image results in a two-stage structure</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“Improving Web Image Search with Contextual Information”. CIKM 20</a:t>
            </a:r>
            <a:r>
              <a:rPr lang="en-US" altLang="zh-CN" sz="1000" dirty="0">
                <a:solidFill>
                  <a:schemeClr val="accent1">
                    <a:lumMod val="60000"/>
                    <a:lumOff val="40000"/>
                  </a:schemeClr>
                </a:solidFill>
              </a:rPr>
              <a:t>19</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3" name="图片 2">
            <a:extLst>
              <a:ext uri="{FF2B5EF4-FFF2-40B4-BE49-F238E27FC236}">
                <a16:creationId xmlns:a16="http://schemas.microsoft.com/office/drawing/2014/main" id="{F7CBD529-32E5-5245-BC5A-FBFFD4350A8F}"/>
              </a:ext>
            </a:extLst>
          </p:cNvPr>
          <p:cNvPicPr>
            <a:picLocks noChangeAspect="1"/>
          </p:cNvPicPr>
          <p:nvPr/>
        </p:nvPicPr>
        <p:blipFill>
          <a:blip r:embed="rId3"/>
          <a:stretch>
            <a:fillRect/>
          </a:stretch>
        </p:blipFill>
        <p:spPr>
          <a:xfrm>
            <a:off x="2126578" y="2321062"/>
            <a:ext cx="4890844" cy="2021361"/>
          </a:xfrm>
          <a:prstGeom prst="rect">
            <a:avLst/>
          </a:prstGeom>
        </p:spPr>
      </p:pic>
      <p:sp>
        <p:nvSpPr>
          <p:cNvPr id="2" name="灯片编号占位符 1">
            <a:extLst>
              <a:ext uri="{FF2B5EF4-FFF2-40B4-BE49-F238E27FC236}">
                <a16:creationId xmlns:a16="http://schemas.microsoft.com/office/drawing/2014/main" id="{17FF4829-4734-F94C-9454-C977F46CFE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1408492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Context-aware re-ranking model (CARM)</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CARM can better model contextual information</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“Improving Web Image Search with Contextual Information”. CIKM 20</a:t>
            </a:r>
            <a:r>
              <a:rPr lang="en-US" altLang="zh-CN" sz="1000" dirty="0">
                <a:solidFill>
                  <a:schemeClr val="accent1">
                    <a:lumMod val="60000"/>
                    <a:lumOff val="40000"/>
                  </a:schemeClr>
                </a:solidFill>
              </a:rPr>
              <a:t>19</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5" name="图片 4">
            <a:extLst>
              <a:ext uri="{FF2B5EF4-FFF2-40B4-BE49-F238E27FC236}">
                <a16:creationId xmlns:a16="http://schemas.microsoft.com/office/drawing/2014/main" id="{AC90A0F1-8E00-CE4B-B463-DACC0BEE4D3F}"/>
              </a:ext>
            </a:extLst>
          </p:cNvPr>
          <p:cNvPicPr>
            <a:picLocks noChangeAspect="1"/>
          </p:cNvPicPr>
          <p:nvPr/>
        </p:nvPicPr>
        <p:blipFill>
          <a:blip r:embed="rId3"/>
          <a:stretch>
            <a:fillRect/>
          </a:stretch>
        </p:blipFill>
        <p:spPr>
          <a:xfrm>
            <a:off x="2497072" y="2211994"/>
            <a:ext cx="4149855" cy="1464655"/>
          </a:xfrm>
          <a:prstGeom prst="rect">
            <a:avLst/>
          </a:prstGeom>
        </p:spPr>
      </p:pic>
      <p:sp>
        <p:nvSpPr>
          <p:cNvPr id="2" name="灯片编号占位符 1">
            <a:extLst>
              <a:ext uri="{FF2B5EF4-FFF2-40B4-BE49-F238E27FC236}">
                <a16:creationId xmlns:a16="http://schemas.microsoft.com/office/drawing/2014/main" id="{FBDA3E61-25FB-CE4F-9BE4-E5B2FAB4E4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extLst>
      <p:ext uri="{BB962C8B-B14F-4D97-AF65-F5344CB8AC3E}">
        <p14:creationId xmlns:p14="http://schemas.microsoft.com/office/powerpoint/2010/main" val="24050795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Context-aware re-ranking model (CARM)</a:t>
            </a:r>
            <a:endParaRPr dirty="0"/>
          </a:p>
        </p:txBody>
      </p:sp>
      <mc:AlternateContent xmlns:mc="http://schemas.openxmlformats.org/markup-compatibility/2006" xmlns:a14="http://schemas.microsoft.com/office/drawing/2010/main">
        <mc:Choice Requires="a14">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CARM can improve  the original ranking in terms of personalized ranking and relevance ranking </a:t>
                </a:r>
                <a:r>
                  <a:rPr lang="en-US" altLang="zh-CN" dirty="0"/>
                  <a:t>(CARM + OR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𝜆</m:t>
                        </m:r>
                        <m:r>
                          <a:rPr lang="en-US" altLang="zh-CN" i="1">
                            <a:latin typeface="Cambria Math" panose="02040503050406030204" pitchFamily="18" charset="0"/>
                          </a:rPr>
                          <m:t>𝑆</m:t>
                        </m:r>
                      </m:e>
                      <m:sub>
                        <m:r>
                          <a:rPr lang="en-US" altLang="zh-CN" i="1">
                            <a:latin typeface="Cambria Math" panose="02040503050406030204" pitchFamily="18" charset="0"/>
                          </a:rPr>
                          <m:t>𝑐</m:t>
                        </m:r>
                      </m:sub>
                    </m:sSub>
                    <m:r>
                      <a:rPr lang="en-US" altLang="zh-CN" i="1">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𝜆</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𝑜</m:t>
                        </m:r>
                      </m:sub>
                    </m:sSub>
                  </m:oMath>
                </a14:m>
                <a:r>
                  <a:rPr lang="en-US" altLang="zh-CN" dirty="0"/>
                  <a:t>) </a:t>
                </a:r>
                <a:endParaRPr lang="en-US" dirty="0"/>
              </a:p>
            </p:txBody>
          </p:sp>
        </mc:Choice>
        <mc:Fallback xmlns="">
          <p:sp>
            <p:nvSpPr>
              <p:cNvPr id="100" name="Google Shape;100;p15"/>
              <p:cNvSpPr txBox="1">
                <a:spLocks noGrp="1" noRot="1" noChangeAspect="1" noMove="1" noResize="1" noEditPoints="1" noAdjustHandles="1" noChangeArrowheads="1" noChangeShapeType="1" noTextEdit="1"/>
              </p:cNvSpPr>
              <p:nvPr>
                <p:ph type="body" idx="1"/>
              </p:nvPr>
            </p:nvSpPr>
            <p:spPr>
              <a:xfrm>
                <a:off x="729450" y="1390824"/>
                <a:ext cx="7688700" cy="2830301"/>
              </a:xfrm>
              <a:prstGeom prst="rect">
                <a:avLst/>
              </a:prstGeom>
              <a:blipFill>
                <a:blip r:embed="rId3"/>
                <a:stretch>
                  <a:fillRect/>
                </a:stretch>
              </a:blipFill>
            </p:spPr>
            <p:txBody>
              <a:bodyPr/>
              <a:lstStyle/>
              <a:p>
                <a:r>
                  <a:rPr lang="zh-CN" altLang="en-US">
                    <a:noFill/>
                  </a:rPr>
                  <a:t> </a:t>
                </a:r>
              </a:p>
            </p:txBody>
          </p:sp>
        </mc:Fallback>
      </mc:AlternateContent>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“Improving Web Image Search with Contextual Information”. CIKM 20</a:t>
            </a:r>
            <a:r>
              <a:rPr lang="en-US" altLang="zh-CN" sz="1000" dirty="0">
                <a:solidFill>
                  <a:schemeClr val="accent1">
                    <a:lumMod val="60000"/>
                    <a:lumOff val="40000"/>
                  </a:schemeClr>
                </a:solidFill>
              </a:rPr>
              <a:t>19</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2" name="图片 1">
            <a:extLst>
              <a:ext uri="{FF2B5EF4-FFF2-40B4-BE49-F238E27FC236}">
                <a16:creationId xmlns:a16="http://schemas.microsoft.com/office/drawing/2014/main" id="{D1EB0122-138D-8544-BEDE-BCEF77A5726D}"/>
              </a:ext>
            </a:extLst>
          </p:cNvPr>
          <p:cNvPicPr>
            <a:picLocks noChangeAspect="1"/>
          </p:cNvPicPr>
          <p:nvPr/>
        </p:nvPicPr>
        <p:blipFill>
          <a:blip r:embed="rId4"/>
          <a:stretch>
            <a:fillRect/>
          </a:stretch>
        </p:blipFill>
        <p:spPr>
          <a:xfrm>
            <a:off x="1308052" y="2295905"/>
            <a:ext cx="2918716" cy="2150244"/>
          </a:xfrm>
          <a:prstGeom prst="rect">
            <a:avLst/>
          </a:prstGeom>
        </p:spPr>
      </p:pic>
      <p:pic>
        <p:nvPicPr>
          <p:cNvPr id="3" name="图片 2">
            <a:extLst>
              <a:ext uri="{FF2B5EF4-FFF2-40B4-BE49-F238E27FC236}">
                <a16:creationId xmlns:a16="http://schemas.microsoft.com/office/drawing/2014/main" id="{D7327858-BCD7-7B48-A028-1A32DB43E8DD}"/>
              </a:ext>
            </a:extLst>
          </p:cNvPr>
          <p:cNvPicPr>
            <a:picLocks noChangeAspect="1"/>
          </p:cNvPicPr>
          <p:nvPr/>
        </p:nvPicPr>
        <p:blipFill>
          <a:blip r:embed="rId5"/>
          <a:stretch>
            <a:fillRect/>
          </a:stretch>
        </p:blipFill>
        <p:spPr>
          <a:xfrm>
            <a:off x="4572000" y="2805974"/>
            <a:ext cx="4043265" cy="810759"/>
          </a:xfrm>
          <a:prstGeom prst="rect">
            <a:avLst/>
          </a:prstGeom>
        </p:spPr>
      </p:pic>
      <p:sp>
        <p:nvSpPr>
          <p:cNvPr id="5" name="灯片编号占位符 4">
            <a:extLst>
              <a:ext uri="{FF2B5EF4-FFF2-40B4-BE49-F238E27FC236}">
                <a16:creationId xmlns:a16="http://schemas.microsoft.com/office/drawing/2014/main" id="{D27D8953-785D-9044-9C8C-55A1673564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Tree>
    <p:extLst>
      <p:ext uri="{BB962C8B-B14F-4D97-AF65-F5344CB8AC3E}">
        <p14:creationId xmlns:p14="http://schemas.microsoft.com/office/powerpoint/2010/main" val="20936862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Two stages of a product search session</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b="1" dirty="0"/>
              <a:t>Stage 1: </a:t>
            </a:r>
            <a:r>
              <a:rPr lang="en-US" dirty="0"/>
              <a:t>Clicking (ranking)</a:t>
            </a:r>
            <a:r>
              <a:rPr lang="en-US" b="1" dirty="0"/>
              <a:t>;  Stage 2: </a:t>
            </a:r>
            <a:r>
              <a:rPr lang="en-US" dirty="0"/>
              <a:t>Purchasing (Classification)</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Liang Wu et al. “ Turning Clicks into Purchases: Revenue Optimization for Product Search in E-Commerce ”.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2" name="图片 1">
            <a:extLst>
              <a:ext uri="{FF2B5EF4-FFF2-40B4-BE49-F238E27FC236}">
                <a16:creationId xmlns:a16="http://schemas.microsoft.com/office/drawing/2014/main" id="{8A817800-31E0-F841-BADF-35D7EFBE64E4}"/>
              </a:ext>
            </a:extLst>
          </p:cNvPr>
          <p:cNvPicPr>
            <a:picLocks noChangeAspect="1"/>
          </p:cNvPicPr>
          <p:nvPr/>
        </p:nvPicPr>
        <p:blipFill>
          <a:blip r:embed="rId3"/>
          <a:stretch>
            <a:fillRect/>
          </a:stretch>
        </p:blipFill>
        <p:spPr>
          <a:xfrm>
            <a:off x="2550337" y="1854158"/>
            <a:ext cx="4043326" cy="2658742"/>
          </a:xfrm>
          <a:prstGeom prst="rect">
            <a:avLst/>
          </a:prstGeom>
        </p:spPr>
      </p:pic>
      <p:sp>
        <p:nvSpPr>
          <p:cNvPr id="3" name="灯片编号占位符 2">
            <a:extLst>
              <a:ext uri="{FF2B5EF4-FFF2-40B4-BE49-F238E27FC236}">
                <a16:creationId xmlns:a16="http://schemas.microsoft.com/office/drawing/2014/main" id="{B06FBBDE-8804-C643-9928-3284743012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33221086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LETOR</a:t>
            </a:r>
            <a:r>
              <a:rPr lang="zh-CN" altLang="en-US" dirty="0"/>
              <a:t> </a:t>
            </a:r>
            <a:r>
              <a:rPr lang="en-US" altLang="zh-CN" dirty="0"/>
              <a:t>with implicit feedback</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LETORIF (implicit feedback) holistically model the interdependence of the two stages</a:t>
            </a:r>
          </a:p>
          <a:p>
            <a:pPr lvl="0" indent="-323850">
              <a:lnSpc>
                <a:spcPct val="150000"/>
              </a:lnSpc>
              <a:buSzPts val="1500"/>
            </a:pPr>
            <a:endParaRPr lang="en-US" dirty="0"/>
          </a:p>
          <a:p>
            <a:pPr lvl="0" indent="-323850">
              <a:lnSpc>
                <a:spcPct val="150000"/>
              </a:lnSpc>
              <a:buSzPts val="1500"/>
            </a:pPr>
            <a:endParaRPr lang="en-US" dirty="0"/>
          </a:p>
          <a:p>
            <a:pPr lvl="0" indent="-323850">
              <a:lnSpc>
                <a:spcPct val="150000"/>
              </a:lnSpc>
              <a:buSzPts val="1500"/>
            </a:pPr>
            <a:endParaRPr lang="en-US" dirty="0"/>
          </a:p>
          <a:p>
            <a:pPr lvl="0" indent="-323850">
              <a:lnSpc>
                <a:spcPct val="150000"/>
              </a:lnSpc>
              <a:buSzPts val="1500"/>
            </a:pPr>
            <a:r>
              <a:rPr lang="en-US" dirty="0"/>
              <a:t>Optimize click (ranking)</a:t>
            </a:r>
          </a:p>
          <a:p>
            <a:pPr lvl="0" indent="-323850">
              <a:lnSpc>
                <a:spcPct val="150000"/>
              </a:lnSpc>
              <a:buSzPts val="1500"/>
            </a:pPr>
            <a:endParaRPr lang="en-US" dirty="0"/>
          </a:p>
          <a:p>
            <a:pPr marL="133350" lvl="0" indent="0">
              <a:lnSpc>
                <a:spcPct val="150000"/>
              </a:lnSpc>
              <a:buSzPts val="1500"/>
              <a:buNone/>
            </a:pPr>
            <a:endParaRPr lang="en-US" dirty="0"/>
          </a:p>
          <a:p>
            <a:pPr lvl="0" indent="-323850">
              <a:lnSpc>
                <a:spcPct val="150000"/>
              </a:lnSpc>
              <a:buSzPts val="1500"/>
            </a:pPr>
            <a:r>
              <a:rPr lang="en-US" dirty="0"/>
              <a:t>Optimize purchase (classification)</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Liang Wu et al. “ Turning Clicks into Purchases: Revenue Optimization for Product Search in E-Commerce ”.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3" name="图片 2">
            <a:extLst>
              <a:ext uri="{FF2B5EF4-FFF2-40B4-BE49-F238E27FC236}">
                <a16:creationId xmlns:a16="http://schemas.microsoft.com/office/drawing/2014/main" id="{F98CAF5F-AB63-5640-9A4C-84967D5C2C07}"/>
              </a:ext>
            </a:extLst>
          </p:cNvPr>
          <p:cNvPicPr>
            <a:picLocks noChangeAspect="1"/>
          </p:cNvPicPr>
          <p:nvPr/>
        </p:nvPicPr>
        <p:blipFill>
          <a:blip r:embed="rId3"/>
          <a:stretch>
            <a:fillRect/>
          </a:stretch>
        </p:blipFill>
        <p:spPr>
          <a:xfrm>
            <a:off x="2656958" y="1992739"/>
            <a:ext cx="3830084" cy="620212"/>
          </a:xfrm>
          <a:prstGeom prst="rect">
            <a:avLst/>
          </a:prstGeom>
        </p:spPr>
      </p:pic>
      <p:pic>
        <p:nvPicPr>
          <p:cNvPr id="5" name="图片 4">
            <a:extLst>
              <a:ext uri="{FF2B5EF4-FFF2-40B4-BE49-F238E27FC236}">
                <a16:creationId xmlns:a16="http://schemas.microsoft.com/office/drawing/2014/main" id="{F6C6BDC7-325B-E64F-BC2C-566294CE87F2}"/>
              </a:ext>
            </a:extLst>
          </p:cNvPr>
          <p:cNvPicPr>
            <a:picLocks noChangeAspect="1"/>
          </p:cNvPicPr>
          <p:nvPr/>
        </p:nvPicPr>
        <p:blipFill>
          <a:blip r:embed="rId4"/>
          <a:stretch>
            <a:fillRect/>
          </a:stretch>
        </p:blipFill>
        <p:spPr>
          <a:xfrm>
            <a:off x="2508896" y="3015306"/>
            <a:ext cx="4126208" cy="580390"/>
          </a:xfrm>
          <a:prstGeom prst="rect">
            <a:avLst/>
          </a:prstGeom>
        </p:spPr>
      </p:pic>
      <p:pic>
        <p:nvPicPr>
          <p:cNvPr id="6" name="图片 5">
            <a:extLst>
              <a:ext uri="{FF2B5EF4-FFF2-40B4-BE49-F238E27FC236}">
                <a16:creationId xmlns:a16="http://schemas.microsoft.com/office/drawing/2014/main" id="{75914DAD-3179-6240-9350-C23D27CA11E1}"/>
              </a:ext>
            </a:extLst>
          </p:cNvPr>
          <p:cNvPicPr>
            <a:picLocks noChangeAspect="1"/>
          </p:cNvPicPr>
          <p:nvPr/>
        </p:nvPicPr>
        <p:blipFill>
          <a:blip r:embed="rId5"/>
          <a:stretch>
            <a:fillRect/>
          </a:stretch>
        </p:blipFill>
        <p:spPr>
          <a:xfrm>
            <a:off x="2866849" y="3948740"/>
            <a:ext cx="3410301" cy="610367"/>
          </a:xfrm>
          <a:prstGeom prst="rect">
            <a:avLst/>
          </a:prstGeom>
        </p:spPr>
      </p:pic>
      <p:sp>
        <p:nvSpPr>
          <p:cNvPr id="2" name="灯片编号占位符 1">
            <a:extLst>
              <a:ext uri="{FF2B5EF4-FFF2-40B4-BE49-F238E27FC236}">
                <a16:creationId xmlns:a16="http://schemas.microsoft.com/office/drawing/2014/main" id="{E8727F5D-8B53-924A-8B15-DB180E5C9D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extLst>
      <p:ext uri="{BB962C8B-B14F-4D97-AF65-F5344CB8AC3E}">
        <p14:creationId xmlns:p14="http://schemas.microsoft.com/office/powerpoint/2010/main" val="15961428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LETOR</a:t>
            </a:r>
            <a:r>
              <a:rPr lang="zh-CN" altLang="en-US" dirty="0"/>
              <a:t> </a:t>
            </a:r>
            <a:r>
              <a:rPr lang="en-US" altLang="zh-CN" dirty="0"/>
              <a:t>with implicit feedback</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LETORIF achieves the best Purchase NDCG and Revenue NDCG</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Liang Wu et al. “ Turning Clicks into Purchases: Revenue Optimization for Product Search in E-Commerce ”.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2" name="图片 1">
            <a:extLst>
              <a:ext uri="{FF2B5EF4-FFF2-40B4-BE49-F238E27FC236}">
                <a16:creationId xmlns:a16="http://schemas.microsoft.com/office/drawing/2014/main" id="{142F1449-A2FD-5E4B-8066-B7E459C7C96E}"/>
              </a:ext>
            </a:extLst>
          </p:cNvPr>
          <p:cNvPicPr>
            <a:picLocks noChangeAspect="1"/>
          </p:cNvPicPr>
          <p:nvPr/>
        </p:nvPicPr>
        <p:blipFill>
          <a:blip r:embed="rId3"/>
          <a:stretch>
            <a:fillRect/>
          </a:stretch>
        </p:blipFill>
        <p:spPr>
          <a:xfrm>
            <a:off x="1551291" y="2003567"/>
            <a:ext cx="6041417" cy="2442582"/>
          </a:xfrm>
          <a:prstGeom prst="rect">
            <a:avLst/>
          </a:prstGeom>
        </p:spPr>
      </p:pic>
      <p:sp>
        <p:nvSpPr>
          <p:cNvPr id="3" name="灯片编号占位符 2">
            <a:extLst>
              <a:ext uri="{FF2B5EF4-FFF2-40B4-BE49-F238E27FC236}">
                <a16:creationId xmlns:a16="http://schemas.microsoft.com/office/drawing/2014/main" id="{5469D6AF-F059-8F43-9779-07518DACEB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Tree>
    <p:extLst>
      <p:ext uri="{BB962C8B-B14F-4D97-AF65-F5344CB8AC3E}">
        <p14:creationId xmlns:p14="http://schemas.microsoft.com/office/powerpoint/2010/main" val="3656326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Learning latent vector spaces for products</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Latent vector space model that jointly learns latent representations of words, products, and  mapping between the two</a:t>
            </a:r>
          </a:p>
          <a:p>
            <a:pPr lvl="0" indent="-323850">
              <a:lnSpc>
                <a:spcPct val="150000"/>
              </a:lnSpc>
              <a:buSzPts val="1500"/>
            </a:pPr>
            <a:r>
              <a:rPr lang="en-US" dirty="0"/>
              <a:t>Learns relationship  directly using gradient descent, using noise-contrastive estimation</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Christophe Van </a:t>
            </a:r>
            <a:r>
              <a:rPr lang="en-US" sz="1000" dirty="0" err="1">
                <a:solidFill>
                  <a:schemeClr val="accent1">
                    <a:lumMod val="60000"/>
                    <a:lumOff val="40000"/>
                  </a:schemeClr>
                </a:solidFill>
              </a:rPr>
              <a:t>Gysel</a:t>
            </a:r>
            <a:r>
              <a:rPr lang="en-US" sz="1000" dirty="0">
                <a:solidFill>
                  <a:schemeClr val="accent1">
                    <a:lumMod val="60000"/>
                    <a:lumOff val="40000"/>
                  </a:schemeClr>
                </a:solidFill>
              </a:rPr>
              <a:t> et al. " Learning Latent Vector Spaces for Product Search". CIKM 2016</a:t>
            </a: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2" name="灯片编号占位符 1">
            <a:extLst>
              <a:ext uri="{FF2B5EF4-FFF2-40B4-BE49-F238E27FC236}">
                <a16:creationId xmlns:a16="http://schemas.microsoft.com/office/drawing/2014/main" id="{496E72DF-239C-7947-89AD-2E83B16D09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pic>
        <p:nvPicPr>
          <p:cNvPr id="8" name="Afbeelding 7" descr="Afbeelding met spel&#10;&#10;Automatisch gegenereerde beschrijving">
            <a:extLst>
              <a:ext uri="{FF2B5EF4-FFF2-40B4-BE49-F238E27FC236}">
                <a16:creationId xmlns:a16="http://schemas.microsoft.com/office/drawing/2014/main" id="{457A8E8A-0D56-D74D-974A-54BEB8129E61}"/>
              </a:ext>
            </a:extLst>
          </p:cNvPr>
          <p:cNvPicPr>
            <a:picLocks noChangeAspect="1"/>
          </p:cNvPicPr>
          <p:nvPr/>
        </p:nvPicPr>
        <p:blipFill>
          <a:blip r:embed="rId3"/>
          <a:stretch>
            <a:fillRect/>
          </a:stretch>
        </p:blipFill>
        <p:spPr>
          <a:xfrm>
            <a:off x="0" y="3187994"/>
            <a:ext cx="3200774" cy="821288"/>
          </a:xfrm>
          <a:prstGeom prst="rect">
            <a:avLst/>
          </a:prstGeom>
        </p:spPr>
      </p:pic>
      <p:pic>
        <p:nvPicPr>
          <p:cNvPr id="10" name="Afbeelding 9">
            <a:extLst>
              <a:ext uri="{FF2B5EF4-FFF2-40B4-BE49-F238E27FC236}">
                <a16:creationId xmlns:a16="http://schemas.microsoft.com/office/drawing/2014/main" id="{56CF628E-5767-4E49-9E2D-24550A18DDDF}"/>
              </a:ext>
            </a:extLst>
          </p:cNvPr>
          <p:cNvPicPr>
            <a:picLocks noChangeAspect="1"/>
          </p:cNvPicPr>
          <p:nvPr/>
        </p:nvPicPr>
        <p:blipFill>
          <a:blip r:embed="rId4"/>
          <a:stretch>
            <a:fillRect/>
          </a:stretch>
        </p:blipFill>
        <p:spPr>
          <a:xfrm>
            <a:off x="3236259" y="2802518"/>
            <a:ext cx="5907741" cy="1206764"/>
          </a:xfrm>
          <a:prstGeom prst="rect">
            <a:avLst/>
          </a:prstGeom>
        </p:spPr>
      </p:pic>
    </p:spTree>
    <p:extLst>
      <p:ext uri="{BB962C8B-B14F-4D97-AF65-F5344CB8AC3E}">
        <p14:creationId xmlns:p14="http://schemas.microsoft.com/office/powerpoint/2010/main" val="13521683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Hierarchical embedding model (HEM)</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b="1" dirty="0"/>
              <a:t>Personal preferences often have an important influence on the purchase decision</a:t>
            </a:r>
          </a:p>
          <a:p>
            <a:pPr lvl="0" indent="-323850">
              <a:lnSpc>
                <a:spcPct val="150000"/>
              </a:lnSpc>
              <a:buSzPts val="1500"/>
            </a:pPr>
            <a:r>
              <a:rPr lang="en-US" dirty="0"/>
              <a:t>Review history =&gt; User preference</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Qingyao</a:t>
            </a:r>
            <a:r>
              <a:rPr lang="en-US" sz="1000" dirty="0">
                <a:solidFill>
                  <a:schemeClr val="accent1">
                    <a:lumMod val="60000"/>
                    <a:lumOff val="40000"/>
                  </a:schemeClr>
                </a:solidFill>
              </a:rPr>
              <a:t> Ai et al. " Learning a Hierarchical Embedding Model for Personalized Product Search ". CIKM 2019</a:t>
            </a:r>
          </a:p>
        </p:txBody>
      </p:sp>
      <p:pic>
        <p:nvPicPr>
          <p:cNvPr id="6" name="图片 5">
            <a:extLst>
              <a:ext uri="{FF2B5EF4-FFF2-40B4-BE49-F238E27FC236}">
                <a16:creationId xmlns:a16="http://schemas.microsoft.com/office/drawing/2014/main" id="{67C9D1DE-E923-884A-A441-0F2AB671BFCA}"/>
              </a:ext>
            </a:extLst>
          </p:cNvPr>
          <p:cNvPicPr>
            <a:picLocks noChangeAspect="1"/>
          </p:cNvPicPr>
          <p:nvPr/>
        </p:nvPicPr>
        <p:blipFill>
          <a:blip r:embed="rId3"/>
          <a:stretch>
            <a:fillRect/>
          </a:stretch>
        </p:blipFill>
        <p:spPr>
          <a:xfrm>
            <a:off x="311180" y="2670285"/>
            <a:ext cx="2539975" cy="1614818"/>
          </a:xfrm>
          <a:prstGeom prst="rect">
            <a:avLst/>
          </a:prstGeom>
        </p:spPr>
      </p:pic>
      <p:pic>
        <p:nvPicPr>
          <p:cNvPr id="7" name="图片 6">
            <a:extLst>
              <a:ext uri="{FF2B5EF4-FFF2-40B4-BE49-F238E27FC236}">
                <a16:creationId xmlns:a16="http://schemas.microsoft.com/office/drawing/2014/main" id="{86F1ABD4-5240-3C43-859D-6CD12E54CFD1}"/>
              </a:ext>
            </a:extLst>
          </p:cNvPr>
          <p:cNvPicPr>
            <a:picLocks noChangeAspect="1"/>
          </p:cNvPicPr>
          <p:nvPr/>
        </p:nvPicPr>
        <p:blipFill>
          <a:blip r:embed="rId4"/>
          <a:stretch>
            <a:fillRect/>
          </a:stretch>
        </p:blipFill>
        <p:spPr>
          <a:xfrm>
            <a:off x="3070767" y="2571750"/>
            <a:ext cx="5805377" cy="1713352"/>
          </a:xfrm>
          <a:prstGeom prst="rect">
            <a:avLst/>
          </a:prstGeom>
        </p:spPr>
      </p:pic>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2" name="灯片编号占位符 1">
            <a:extLst>
              <a:ext uri="{FF2B5EF4-FFF2-40B4-BE49-F238E27FC236}">
                <a16:creationId xmlns:a16="http://schemas.microsoft.com/office/drawing/2014/main" id="{496E72DF-239C-7947-89AD-2E83B16D09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4166491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TranSearch</a:t>
            </a:r>
            <a:r>
              <a:rPr lang="en-US" dirty="0"/>
              <a:t> model</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b="1" dirty="0"/>
              <a:t>Visual preference </a:t>
            </a:r>
            <a:r>
              <a:rPr lang="en-US" dirty="0"/>
              <a:t>is important for product search</a:t>
            </a:r>
          </a:p>
          <a:p>
            <a:pPr lvl="0" indent="-323850">
              <a:lnSpc>
                <a:spcPct val="150000"/>
              </a:lnSpc>
              <a:buSzPts val="1500"/>
            </a:pPr>
            <a:r>
              <a:rPr lang="en-US" i="1" dirty="0" err="1"/>
              <a:t>also_view</a:t>
            </a:r>
            <a:r>
              <a:rPr lang="en-US" i="1" dirty="0"/>
              <a:t> </a:t>
            </a:r>
            <a:r>
              <a:rPr lang="en-US" dirty="0"/>
              <a:t>and </a:t>
            </a:r>
            <a:r>
              <a:rPr lang="en-US" i="1" dirty="0" err="1"/>
              <a:t>buy_after_viewing</a:t>
            </a:r>
            <a:r>
              <a:rPr lang="en-US" i="1" dirty="0"/>
              <a:t> </a:t>
            </a:r>
            <a:r>
              <a:rPr lang="en-US" dirty="0"/>
              <a:t>behavior can be used to learn feature spaces for visual and textual modalities.</a:t>
            </a:r>
          </a:p>
          <a:p>
            <a:pPr lvl="0" indent="-323850">
              <a:lnSpc>
                <a:spcPct val="150000"/>
              </a:lnSpc>
              <a:buSzPts val="1500"/>
            </a:pPr>
            <a:r>
              <a:rPr lang="en-US" dirty="0"/>
              <a:t>Pre-trained model</a:t>
            </a:r>
          </a:p>
          <a:p>
            <a:pPr lvl="0" indent="-323850">
              <a:lnSpc>
                <a:spcPct val="150000"/>
              </a:lnSpc>
              <a:buSzPts val="1500"/>
            </a:pPr>
            <a:endParaRPr lang="en-US" dirty="0"/>
          </a:p>
          <a:p>
            <a:pPr lvl="0" indent="-323850">
              <a:lnSpc>
                <a:spcPct val="150000"/>
              </a:lnSpc>
              <a:buSzPts val="1500"/>
            </a:pPr>
            <a:endParaRPr lang="en-US" dirty="0"/>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Yangyang</a:t>
            </a:r>
            <a:r>
              <a:rPr lang="en-US" sz="1000" dirty="0">
                <a:solidFill>
                  <a:schemeClr val="accent1">
                    <a:lumMod val="60000"/>
                    <a:lumOff val="40000"/>
                  </a:schemeClr>
                </a:solidFill>
              </a:rPr>
              <a:t> Guo et al. " Multi-modal Preference Modeling for Product Search ". MM  2018</a:t>
            </a: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2" name="图片 1">
            <a:extLst>
              <a:ext uri="{FF2B5EF4-FFF2-40B4-BE49-F238E27FC236}">
                <a16:creationId xmlns:a16="http://schemas.microsoft.com/office/drawing/2014/main" id="{64E16DB3-F9BF-0D41-ACBA-12AE24AEA183}"/>
              </a:ext>
            </a:extLst>
          </p:cNvPr>
          <p:cNvPicPr>
            <a:picLocks noChangeAspect="1"/>
          </p:cNvPicPr>
          <p:nvPr/>
        </p:nvPicPr>
        <p:blipFill>
          <a:blip r:embed="rId3"/>
          <a:stretch>
            <a:fillRect/>
          </a:stretch>
        </p:blipFill>
        <p:spPr>
          <a:xfrm>
            <a:off x="3421856" y="2112600"/>
            <a:ext cx="2300288" cy="2400300"/>
          </a:xfrm>
          <a:prstGeom prst="rect">
            <a:avLst/>
          </a:prstGeom>
        </p:spPr>
      </p:pic>
      <p:sp>
        <p:nvSpPr>
          <p:cNvPr id="3" name="灯片编号占位符 2">
            <a:extLst>
              <a:ext uri="{FF2B5EF4-FFF2-40B4-BE49-F238E27FC236}">
                <a16:creationId xmlns:a16="http://schemas.microsoft.com/office/drawing/2014/main" id="{06810482-196C-3B4D-81FC-800A6CD85A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extLst>
      <p:ext uri="{BB962C8B-B14F-4D97-AF65-F5344CB8AC3E}">
        <p14:creationId xmlns:p14="http://schemas.microsoft.com/office/powerpoint/2010/main" val="913302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TranSearch</a:t>
            </a:r>
            <a:r>
              <a:rPr lang="en" dirty="0"/>
              <a:t> model</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b="1" dirty="0" err="1"/>
              <a:t>TranSearch</a:t>
            </a:r>
            <a:r>
              <a:rPr lang="en-US" b="1" dirty="0"/>
              <a:t> model </a:t>
            </a:r>
            <a:r>
              <a:rPr lang="en-US" dirty="0"/>
              <a:t>learns user preference representation, query representation, and product representation based on a learning-to-rank framework</a:t>
            </a:r>
          </a:p>
          <a:p>
            <a:pPr lvl="0" indent="-323850">
              <a:lnSpc>
                <a:spcPct val="150000"/>
              </a:lnSpc>
              <a:buSzPts val="1500"/>
            </a:pPr>
            <a:endParaRPr lang="en-US" dirty="0"/>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Yangyang</a:t>
            </a:r>
            <a:r>
              <a:rPr lang="en-US" sz="1000" dirty="0">
                <a:solidFill>
                  <a:schemeClr val="accent1">
                    <a:lumMod val="60000"/>
                    <a:lumOff val="40000"/>
                  </a:schemeClr>
                </a:solidFill>
              </a:rPr>
              <a:t> Guo et al. " Multi-modal Preference Modeling for Product Search ". MM  2018</a:t>
            </a: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3" name="图片 2">
            <a:extLst>
              <a:ext uri="{FF2B5EF4-FFF2-40B4-BE49-F238E27FC236}">
                <a16:creationId xmlns:a16="http://schemas.microsoft.com/office/drawing/2014/main" id="{4C238DDE-4259-3A44-894F-E21E2ACA95B2}"/>
              </a:ext>
            </a:extLst>
          </p:cNvPr>
          <p:cNvPicPr>
            <a:picLocks noChangeAspect="1"/>
          </p:cNvPicPr>
          <p:nvPr/>
        </p:nvPicPr>
        <p:blipFill>
          <a:blip r:embed="rId3"/>
          <a:stretch>
            <a:fillRect/>
          </a:stretch>
        </p:blipFill>
        <p:spPr>
          <a:xfrm>
            <a:off x="2232978" y="2123862"/>
            <a:ext cx="4678044" cy="2389038"/>
          </a:xfrm>
          <a:prstGeom prst="rect">
            <a:avLst/>
          </a:prstGeom>
        </p:spPr>
      </p:pic>
      <p:sp>
        <p:nvSpPr>
          <p:cNvPr id="2" name="灯片编号占位符 1">
            <a:extLst>
              <a:ext uri="{FF2B5EF4-FFF2-40B4-BE49-F238E27FC236}">
                <a16:creationId xmlns:a16="http://schemas.microsoft.com/office/drawing/2014/main" id="{CD75AD33-590D-6E4E-A710-F0BFA2E5B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spTree>
    <p:extLst>
      <p:ext uri="{BB962C8B-B14F-4D97-AF65-F5344CB8AC3E}">
        <p14:creationId xmlns:p14="http://schemas.microsoft.com/office/powerpoint/2010/main" val="2372775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sp>
        <p:nvSpPr>
          <p:cNvPr id="7" name="Google Shape;100;p15">
            <a:extLst>
              <a:ext uri="{FF2B5EF4-FFF2-40B4-BE49-F238E27FC236}">
                <a16:creationId xmlns:a16="http://schemas.microsoft.com/office/drawing/2014/main" id="{7B0A4BE5-64A4-D34A-A282-4C312AD182C1}"/>
              </a:ext>
            </a:extLst>
          </p:cNvPr>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a:t>Vertical search </a:t>
            </a:r>
            <a:r>
              <a:rPr lang="en-US" altLang="zh-CN" dirty="0"/>
              <a:t>engines differ from general </a:t>
            </a:r>
            <a:r>
              <a:rPr lang="en-US" altLang="zh-CN" b="1" dirty="0"/>
              <a:t>web search </a:t>
            </a:r>
            <a:r>
              <a:rPr lang="en-US" altLang="zh-CN" dirty="0"/>
              <a:t>engines</a:t>
            </a:r>
          </a:p>
        </p:txBody>
      </p:sp>
      <p:pic>
        <p:nvPicPr>
          <p:cNvPr id="9" name="图片 8">
            <a:extLst>
              <a:ext uri="{FF2B5EF4-FFF2-40B4-BE49-F238E27FC236}">
                <a16:creationId xmlns:a16="http://schemas.microsoft.com/office/drawing/2014/main" id="{85FB93AD-5BB0-6D49-879A-B31298206D4A}"/>
              </a:ext>
            </a:extLst>
          </p:cNvPr>
          <p:cNvPicPr>
            <a:picLocks noChangeAspect="1"/>
          </p:cNvPicPr>
          <p:nvPr/>
        </p:nvPicPr>
        <p:blipFill>
          <a:blip r:embed="rId3"/>
          <a:stretch>
            <a:fillRect/>
          </a:stretch>
        </p:blipFill>
        <p:spPr>
          <a:xfrm>
            <a:off x="1135206" y="2281555"/>
            <a:ext cx="4601441" cy="1492077"/>
          </a:xfrm>
          <a:prstGeom prst="rect">
            <a:avLst/>
          </a:prstGeom>
        </p:spPr>
      </p:pic>
      <p:sp>
        <p:nvSpPr>
          <p:cNvPr id="10" name="右箭头 9">
            <a:extLst>
              <a:ext uri="{FF2B5EF4-FFF2-40B4-BE49-F238E27FC236}">
                <a16:creationId xmlns:a16="http://schemas.microsoft.com/office/drawing/2014/main" id="{04432252-4D6C-6249-82EC-270E40596B7D}"/>
              </a:ext>
            </a:extLst>
          </p:cNvPr>
          <p:cNvSpPr/>
          <p:nvPr/>
        </p:nvSpPr>
        <p:spPr>
          <a:xfrm>
            <a:off x="5994400" y="2953704"/>
            <a:ext cx="498764" cy="149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A8037FA9-A65D-CD4C-9371-1B881CBBE3EF}"/>
              </a:ext>
            </a:extLst>
          </p:cNvPr>
          <p:cNvSpPr txBox="1"/>
          <p:nvPr/>
        </p:nvSpPr>
        <p:spPr>
          <a:xfrm>
            <a:off x="5902037" y="2580986"/>
            <a:ext cx="775854" cy="292388"/>
          </a:xfrm>
          <a:prstGeom prst="rect">
            <a:avLst/>
          </a:prstGeom>
          <a:noFill/>
        </p:spPr>
        <p:txBody>
          <a:bodyPr wrap="square" rtlCol="0">
            <a:spAutoFit/>
          </a:bodyPr>
          <a:lstStyle/>
          <a:p>
            <a:r>
              <a:rPr lang="en-US" altLang="zh-CN" sz="1300" dirty="0">
                <a:solidFill>
                  <a:schemeClr val="accent1"/>
                </a:solidFill>
                <a:latin typeface="Lato"/>
                <a:sym typeface="Lato"/>
              </a:rPr>
              <a:t>Affect</a:t>
            </a:r>
            <a:endParaRPr lang="zh-CN" altLang="en-US" sz="1300" dirty="0">
              <a:solidFill>
                <a:schemeClr val="accent1"/>
              </a:solidFill>
              <a:latin typeface="Lato"/>
              <a:sym typeface="Lato"/>
            </a:endParaRPr>
          </a:p>
        </p:txBody>
      </p:sp>
      <p:sp>
        <p:nvSpPr>
          <p:cNvPr id="14" name="文本框 13">
            <a:extLst>
              <a:ext uri="{FF2B5EF4-FFF2-40B4-BE49-F238E27FC236}">
                <a16:creationId xmlns:a16="http://schemas.microsoft.com/office/drawing/2014/main" id="{FE308501-D9EC-8E42-B24D-624E301C94A6}"/>
              </a:ext>
            </a:extLst>
          </p:cNvPr>
          <p:cNvSpPr txBox="1"/>
          <p:nvPr/>
        </p:nvSpPr>
        <p:spPr>
          <a:xfrm>
            <a:off x="6592056" y="2873374"/>
            <a:ext cx="2063283" cy="292388"/>
          </a:xfrm>
          <a:prstGeom prst="rect">
            <a:avLst/>
          </a:prstGeom>
          <a:noFill/>
        </p:spPr>
        <p:txBody>
          <a:bodyPr wrap="square" rtlCol="0">
            <a:spAutoFit/>
          </a:bodyPr>
          <a:lstStyle/>
          <a:p>
            <a:r>
              <a:rPr lang="en-US" altLang="zh-CN" sz="1300" b="1" dirty="0">
                <a:solidFill>
                  <a:schemeClr val="accent1"/>
                </a:solidFill>
                <a:latin typeface="Lato"/>
                <a:sym typeface="Lato"/>
              </a:rPr>
              <a:t>User behavior</a:t>
            </a:r>
            <a:endParaRPr lang="zh-CN" altLang="en-US" sz="1300" b="1" dirty="0">
              <a:solidFill>
                <a:schemeClr val="accent1"/>
              </a:solidFill>
              <a:latin typeface="Lato"/>
              <a:sym typeface="Lato"/>
            </a:endParaRPr>
          </a:p>
        </p:txBody>
      </p:sp>
      <p:sp>
        <p:nvSpPr>
          <p:cNvPr id="2" name="灯片编号占位符 1">
            <a:extLst>
              <a:ext uri="{FF2B5EF4-FFF2-40B4-BE49-F238E27FC236}">
                <a16:creationId xmlns:a16="http://schemas.microsoft.com/office/drawing/2014/main" id="{BC6FFF3C-1A6D-6B46-B79D-297CBC0A60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491633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TranSearch</a:t>
            </a:r>
            <a:r>
              <a:rPr lang="en" dirty="0"/>
              <a:t> Model</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Incorporating the visual modality of products can boost the product search performance</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Yangyang</a:t>
            </a:r>
            <a:r>
              <a:rPr lang="en-US" sz="1000" dirty="0">
                <a:solidFill>
                  <a:schemeClr val="accent1">
                    <a:lumMod val="60000"/>
                    <a:lumOff val="40000"/>
                  </a:schemeClr>
                </a:solidFill>
              </a:rPr>
              <a:t> Guo et al. " Multi-modal Preference Modeling for Product Search ". MM  2018</a:t>
            </a: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2" name="图片 1">
            <a:extLst>
              <a:ext uri="{FF2B5EF4-FFF2-40B4-BE49-F238E27FC236}">
                <a16:creationId xmlns:a16="http://schemas.microsoft.com/office/drawing/2014/main" id="{563A0267-EBA5-5B4E-8ACF-E52487C69A92}"/>
              </a:ext>
            </a:extLst>
          </p:cNvPr>
          <p:cNvPicPr>
            <a:picLocks noChangeAspect="1"/>
          </p:cNvPicPr>
          <p:nvPr/>
        </p:nvPicPr>
        <p:blipFill>
          <a:blip r:embed="rId3"/>
          <a:stretch>
            <a:fillRect/>
          </a:stretch>
        </p:blipFill>
        <p:spPr>
          <a:xfrm>
            <a:off x="861237" y="2245374"/>
            <a:ext cx="7421526" cy="1708497"/>
          </a:xfrm>
          <a:prstGeom prst="rect">
            <a:avLst/>
          </a:prstGeom>
        </p:spPr>
      </p:pic>
      <p:sp>
        <p:nvSpPr>
          <p:cNvPr id="3" name="灯片编号占位符 2">
            <a:extLst>
              <a:ext uri="{FF2B5EF4-FFF2-40B4-BE49-F238E27FC236}">
                <a16:creationId xmlns:a16="http://schemas.microsoft.com/office/drawing/2014/main" id="{E2845510-8E54-6649-8C1D-202ECCD1BA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Tree>
    <p:extLst>
      <p:ext uri="{BB962C8B-B14F-4D97-AF65-F5344CB8AC3E}">
        <p14:creationId xmlns:p14="http://schemas.microsoft.com/office/powerpoint/2010/main" val="2690541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Zero attention model (ZAM)</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The potential of personalization depends on </a:t>
            </a:r>
            <a:r>
              <a:rPr lang="en-US" b="1" dirty="0"/>
              <a:t>query characteristics</a:t>
            </a:r>
            <a:r>
              <a:rPr lang="en-US" dirty="0"/>
              <a:t>, </a:t>
            </a:r>
            <a:r>
              <a:rPr lang="en-US" b="1" dirty="0"/>
              <a:t>interactions between queries</a:t>
            </a:r>
            <a:r>
              <a:rPr lang="en-US" dirty="0"/>
              <a:t>, and </a:t>
            </a:r>
            <a:r>
              <a:rPr lang="en-US" b="1" dirty="0"/>
              <a:t>user purchase histories</a:t>
            </a:r>
            <a:endParaRPr b="1" dirty="0"/>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Qingyao</a:t>
            </a:r>
            <a:r>
              <a:rPr lang="en-US" sz="1000" dirty="0">
                <a:solidFill>
                  <a:schemeClr val="accent1">
                    <a:lumMod val="60000"/>
                    <a:lumOff val="40000"/>
                  </a:schemeClr>
                </a:solidFill>
              </a:rPr>
              <a:t> Ai et al. "A Zero Attention Model for Personalized Product Search". CIKM 2019</a:t>
            </a:r>
          </a:p>
        </p:txBody>
      </p:sp>
      <p:pic>
        <p:nvPicPr>
          <p:cNvPr id="2" name="图片 1">
            <a:extLst>
              <a:ext uri="{FF2B5EF4-FFF2-40B4-BE49-F238E27FC236}">
                <a16:creationId xmlns:a16="http://schemas.microsoft.com/office/drawing/2014/main" id="{2EF110E3-D4A1-0E49-B4F7-BE4180FD3838}"/>
              </a:ext>
            </a:extLst>
          </p:cNvPr>
          <p:cNvPicPr>
            <a:picLocks noChangeAspect="1"/>
          </p:cNvPicPr>
          <p:nvPr/>
        </p:nvPicPr>
        <p:blipFill>
          <a:blip r:embed="rId3"/>
          <a:stretch>
            <a:fillRect/>
          </a:stretch>
        </p:blipFill>
        <p:spPr>
          <a:xfrm>
            <a:off x="1190846" y="2393782"/>
            <a:ext cx="6762307" cy="1870089"/>
          </a:xfrm>
          <a:prstGeom prst="rect">
            <a:avLst/>
          </a:prstGeom>
        </p:spPr>
      </p:pic>
      <p:sp>
        <p:nvSpPr>
          <p:cNvPr id="3" name="矩形 2">
            <a:extLst>
              <a:ext uri="{FF2B5EF4-FFF2-40B4-BE49-F238E27FC236}">
                <a16:creationId xmlns:a16="http://schemas.microsoft.com/office/drawing/2014/main" id="{F5061301-FB3B-8F49-B943-906737EAEFF1}"/>
              </a:ext>
            </a:extLst>
          </p:cNvPr>
          <p:cNvSpPr/>
          <p:nvPr/>
        </p:nvSpPr>
        <p:spPr>
          <a:xfrm>
            <a:off x="1616149" y="3211030"/>
            <a:ext cx="202018" cy="3133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下箭头 7">
            <a:extLst>
              <a:ext uri="{FF2B5EF4-FFF2-40B4-BE49-F238E27FC236}">
                <a16:creationId xmlns:a16="http://schemas.microsoft.com/office/drawing/2014/main" id="{2ADEC9F4-F954-4843-B10A-B90D97589E1D}"/>
              </a:ext>
            </a:extLst>
          </p:cNvPr>
          <p:cNvSpPr/>
          <p:nvPr/>
        </p:nvSpPr>
        <p:spPr>
          <a:xfrm>
            <a:off x="1695892" y="3625700"/>
            <a:ext cx="45719" cy="148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5D8C6E68-9054-614B-9C09-088DDE97C8E8}"/>
              </a:ext>
            </a:extLst>
          </p:cNvPr>
          <p:cNvSpPr/>
          <p:nvPr/>
        </p:nvSpPr>
        <p:spPr>
          <a:xfrm>
            <a:off x="1046357" y="3839808"/>
            <a:ext cx="1242648" cy="261610"/>
          </a:xfrm>
          <a:prstGeom prst="rect">
            <a:avLst/>
          </a:prstGeom>
        </p:spPr>
        <p:txBody>
          <a:bodyPr wrap="none">
            <a:spAutoFit/>
          </a:bodyPr>
          <a:lstStyle/>
          <a:p>
            <a:r>
              <a:rPr lang="en-US" altLang="zh-CN" sz="1100" b="1" dirty="0">
                <a:solidFill>
                  <a:schemeClr val="accent1"/>
                </a:solidFill>
                <a:latin typeface="Lato"/>
                <a:sym typeface="Lato"/>
              </a:rPr>
              <a:t>Purchase history</a:t>
            </a:r>
            <a:endParaRPr lang="zh-CN" altLang="en-US" sz="1100" b="1" dirty="0">
              <a:solidFill>
                <a:schemeClr val="accent1"/>
              </a:solidFill>
              <a:latin typeface="Lato"/>
              <a:sym typeface="Lato"/>
            </a:endParaRPr>
          </a:p>
        </p:txBody>
      </p:sp>
      <p:sp>
        <p:nvSpPr>
          <p:cNvPr id="15" name="矩形 14">
            <a:extLst>
              <a:ext uri="{FF2B5EF4-FFF2-40B4-BE49-F238E27FC236}">
                <a16:creationId xmlns:a16="http://schemas.microsoft.com/office/drawing/2014/main" id="{B5C861A8-2250-934B-9CCA-A35622F9D6F2}"/>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5" name="灯片编号占位符 4">
            <a:extLst>
              <a:ext uri="{FF2B5EF4-FFF2-40B4-BE49-F238E27FC236}">
                <a16:creationId xmlns:a16="http://schemas.microsoft.com/office/drawing/2014/main" id="{380AEA40-5035-7246-A533-320C20E154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Tree>
    <p:extLst>
      <p:ext uri="{BB962C8B-B14F-4D97-AF65-F5344CB8AC3E}">
        <p14:creationId xmlns:p14="http://schemas.microsoft.com/office/powerpoint/2010/main" val="14633452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Zero attention model (ZAM)</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A </a:t>
            </a:r>
            <a:r>
              <a:rPr lang="en-US" b="1" dirty="0"/>
              <a:t>Zero Attention Strategy </a:t>
            </a:r>
            <a:r>
              <a:rPr lang="en-US" dirty="0"/>
              <a:t>that relaxes the constraints of existing attention mechanisms by introducing a Zero Vector in the attention process</a:t>
            </a:r>
            <a:endParaRPr dirty="0"/>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Qingyao</a:t>
            </a:r>
            <a:r>
              <a:rPr lang="en-US" sz="1000" dirty="0">
                <a:solidFill>
                  <a:schemeClr val="accent1">
                    <a:lumMod val="60000"/>
                    <a:lumOff val="40000"/>
                  </a:schemeClr>
                </a:solidFill>
              </a:rPr>
              <a:t> Ai et al. "A Zero Attention Model for Personalized Product Search". CIKM 2019</a:t>
            </a:r>
          </a:p>
        </p:txBody>
      </p:sp>
      <p:pic>
        <p:nvPicPr>
          <p:cNvPr id="2" name="图片 1">
            <a:extLst>
              <a:ext uri="{FF2B5EF4-FFF2-40B4-BE49-F238E27FC236}">
                <a16:creationId xmlns:a16="http://schemas.microsoft.com/office/drawing/2014/main" id="{2EF110E3-D4A1-0E49-B4F7-BE4180FD3838}"/>
              </a:ext>
            </a:extLst>
          </p:cNvPr>
          <p:cNvPicPr>
            <a:picLocks noChangeAspect="1"/>
          </p:cNvPicPr>
          <p:nvPr/>
        </p:nvPicPr>
        <p:blipFill>
          <a:blip r:embed="rId3"/>
          <a:stretch>
            <a:fillRect/>
          </a:stretch>
        </p:blipFill>
        <p:spPr>
          <a:xfrm>
            <a:off x="1190846" y="2383150"/>
            <a:ext cx="6762307" cy="1870089"/>
          </a:xfrm>
          <a:prstGeom prst="rect">
            <a:avLst/>
          </a:prstGeom>
        </p:spPr>
      </p:pic>
      <p:sp>
        <p:nvSpPr>
          <p:cNvPr id="5" name="矩形 4">
            <a:extLst>
              <a:ext uri="{FF2B5EF4-FFF2-40B4-BE49-F238E27FC236}">
                <a16:creationId xmlns:a16="http://schemas.microsoft.com/office/drawing/2014/main" id="{CA8F7EA5-3615-454D-B031-0894DDD48551}"/>
              </a:ext>
            </a:extLst>
          </p:cNvPr>
          <p:cNvSpPr/>
          <p:nvPr/>
        </p:nvSpPr>
        <p:spPr>
          <a:xfrm>
            <a:off x="4688958" y="3019645"/>
            <a:ext cx="382772" cy="6592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9D53243B-0E3A-824B-8C5D-3B12AE1A0730}"/>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3" name="灯片编号占位符 2">
            <a:extLst>
              <a:ext uri="{FF2B5EF4-FFF2-40B4-BE49-F238E27FC236}">
                <a16:creationId xmlns:a16="http://schemas.microsoft.com/office/drawing/2014/main" id="{9BFBDF37-2AE4-D84C-9F1D-50F0C794B3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spTree>
    <p:extLst>
      <p:ext uri="{BB962C8B-B14F-4D97-AF65-F5344CB8AC3E}">
        <p14:creationId xmlns:p14="http://schemas.microsoft.com/office/powerpoint/2010/main" val="1552184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Zero attention model (ZAM)</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Considering </a:t>
            </a:r>
            <a:r>
              <a:rPr lang="en-US" b="1" dirty="0"/>
              <a:t>query-dependent user profiling </a:t>
            </a:r>
            <a:r>
              <a:rPr lang="en-US" dirty="0"/>
              <a:t>is beneficial</a:t>
            </a:r>
          </a:p>
          <a:p>
            <a:pPr lvl="1" indent="-323850">
              <a:lnSpc>
                <a:spcPct val="150000"/>
              </a:lnSpc>
              <a:spcBef>
                <a:spcPts val="0"/>
              </a:spcBef>
              <a:buSzPts val="1500"/>
              <a:buChar char="●"/>
            </a:pPr>
            <a:r>
              <a:rPr lang="en-US" sz="1300" dirty="0"/>
              <a:t>QEM: Non personalized model</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Qingyao</a:t>
            </a:r>
            <a:r>
              <a:rPr lang="en-US" sz="1000" dirty="0">
                <a:solidFill>
                  <a:schemeClr val="accent1">
                    <a:lumMod val="60000"/>
                    <a:lumOff val="40000"/>
                  </a:schemeClr>
                </a:solidFill>
              </a:rPr>
              <a:t> Ai et al. "A Zero Attention Model for Personalized Product Search". CIKM 2019</a:t>
            </a:r>
          </a:p>
        </p:txBody>
      </p:sp>
      <p:pic>
        <p:nvPicPr>
          <p:cNvPr id="6" name="图片 5">
            <a:extLst>
              <a:ext uri="{FF2B5EF4-FFF2-40B4-BE49-F238E27FC236}">
                <a16:creationId xmlns:a16="http://schemas.microsoft.com/office/drawing/2014/main" id="{E75844A9-6BD4-C24F-B027-CD9EFAE6B669}"/>
              </a:ext>
            </a:extLst>
          </p:cNvPr>
          <p:cNvPicPr>
            <a:picLocks noChangeAspect="1"/>
          </p:cNvPicPr>
          <p:nvPr/>
        </p:nvPicPr>
        <p:blipFill>
          <a:blip r:embed="rId3"/>
          <a:stretch>
            <a:fillRect/>
          </a:stretch>
        </p:blipFill>
        <p:spPr>
          <a:xfrm>
            <a:off x="424873" y="2571750"/>
            <a:ext cx="8294254" cy="1725768"/>
          </a:xfrm>
          <a:prstGeom prst="rect">
            <a:avLst/>
          </a:prstGeom>
        </p:spPr>
      </p:pic>
      <p:sp>
        <p:nvSpPr>
          <p:cNvPr id="9" name="矩形 8">
            <a:extLst>
              <a:ext uri="{FF2B5EF4-FFF2-40B4-BE49-F238E27FC236}">
                <a16:creationId xmlns:a16="http://schemas.microsoft.com/office/drawing/2014/main" id="{89052679-67B5-9C45-9D3A-911A6D8CC295}"/>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2" name="灯片编号占位符 1">
            <a:extLst>
              <a:ext uri="{FF2B5EF4-FFF2-40B4-BE49-F238E27FC236}">
                <a16:creationId xmlns:a16="http://schemas.microsoft.com/office/drawing/2014/main" id="{4D0A32F0-6D99-BF4C-AEB2-ADF3BBBEB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spTree>
    <p:extLst>
      <p:ext uri="{BB962C8B-B14F-4D97-AF65-F5344CB8AC3E}">
        <p14:creationId xmlns:p14="http://schemas.microsoft.com/office/powerpoint/2010/main" val="19268755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Using less </a:t>
            </a:r>
            <a:r>
              <a:rPr lang="en-US" altLang="zh-CN"/>
              <a:t>noisy behavioral </a:t>
            </a:r>
            <a:r>
              <a:rPr lang="en-US" altLang="zh-CN" dirty="0"/>
              <a:t>signals </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If interaction signals other than clicks are available, use them</a:t>
            </a:r>
          </a:p>
          <a:p>
            <a:pPr lvl="0" indent="-323850">
              <a:lnSpc>
                <a:spcPct val="150000"/>
              </a:lnSpc>
              <a:buSzPts val="1500"/>
            </a:pPr>
            <a:r>
              <a:rPr lang="en-US" dirty="0" err="1"/>
              <a:t>AtB</a:t>
            </a:r>
            <a:r>
              <a:rPr lang="en-US" dirty="0"/>
              <a:t> (“add to basket”), orders</a:t>
            </a:r>
          </a:p>
          <a:p>
            <a:pPr lvl="0" indent="-323850">
              <a:lnSpc>
                <a:spcPct val="150000"/>
              </a:lnSpc>
              <a:buSzPts val="1500"/>
            </a:pPr>
            <a:endParaRPr lang="en-US" dirty="0"/>
          </a:p>
          <a:p>
            <a:pPr lvl="0" indent="-323850">
              <a:lnSpc>
                <a:spcPct val="150000"/>
              </a:lnSpc>
              <a:buSzPts val="1500"/>
            </a:pPr>
            <a:r>
              <a:rPr lang="en-US" dirty="0"/>
              <a:t>Counterfactual risk minimization approach using logged </a:t>
            </a:r>
            <a:r>
              <a:rPr lang="en-US" dirty="0" err="1"/>
              <a:t>AtB</a:t>
            </a:r>
            <a:r>
              <a:rPr lang="en-US" dirty="0"/>
              <a:t> and/or order data</a:t>
            </a:r>
          </a:p>
          <a:p>
            <a:pPr lvl="0" indent="-323850">
              <a:lnSpc>
                <a:spcPct val="150000"/>
              </a:lnSpc>
              <a:buSzPts val="1500"/>
            </a:pPr>
            <a:r>
              <a:rPr lang="en-US" dirty="0"/>
              <a:t>Needs logged contexts (</a:t>
            </a:r>
            <a:r>
              <a:rPr lang="en-US" dirty="0" err="1"/>
              <a:t>query+product</a:t>
            </a:r>
            <a:r>
              <a:rPr lang="en-US" dirty="0"/>
              <a:t> description), actions, probability of action, and feedback</a:t>
            </a:r>
          </a:p>
          <a:p>
            <a:pPr lvl="0" indent="-323850">
              <a:lnSpc>
                <a:spcPct val="150000"/>
              </a:lnSpc>
              <a:buSzPts val="1500"/>
            </a:pPr>
            <a:endParaRPr lang="en-US" dirty="0"/>
          </a:p>
          <a:p>
            <a:pPr lvl="0" indent="-323850">
              <a:lnSpc>
                <a:spcPct val="150000"/>
              </a:lnSpc>
              <a:buSzPts val="1500"/>
            </a:pPr>
            <a:r>
              <a:rPr lang="en-US" dirty="0"/>
              <a:t>Use a CNN-based model</a:t>
            </a:r>
            <a:br>
              <a:rPr lang="en-US" dirty="0"/>
            </a:br>
            <a:r>
              <a:rPr lang="en-US" dirty="0"/>
              <a:t>for Pointwise LTR, </a:t>
            </a:r>
            <a:br>
              <a:rPr lang="en-US" dirty="0"/>
            </a:br>
            <a:r>
              <a:rPr lang="en-US" dirty="0"/>
              <a:t>with SNIPS, using </a:t>
            </a:r>
            <a:r>
              <a:rPr lang="en-US" dirty="0" err="1"/>
              <a:t>AtB</a:t>
            </a:r>
            <a:r>
              <a:rPr lang="en-US" dirty="0"/>
              <a:t> </a:t>
            </a:r>
            <a:br>
              <a:rPr lang="en-US" dirty="0"/>
            </a:br>
            <a:r>
              <a:rPr lang="en-US" dirty="0"/>
              <a:t>clicks</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Muhammad </a:t>
            </a:r>
            <a:r>
              <a:rPr lang="en-US" sz="1000" dirty="0" err="1">
                <a:solidFill>
                  <a:schemeClr val="accent1">
                    <a:lumMod val="60000"/>
                    <a:lumOff val="40000"/>
                  </a:schemeClr>
                </a:solidFill>
              </a:rPr>
              <a:t>Umer</a:t>
            </a:r>
            <a:r>
              <a:rPr lang="en-US" sz="1000" dirty="0">
                <a:solidFill>
                  <a:schemeClr val="accent1">
                    <a:lumMod val="60000"/>
                    <a:lumOff val="40000"/>
                  </a:schemeClr>
                </a:solidFill>
              </a:rPr>
              <a:t> </a:t>
            </a:r>
            <a:r>
              <a:rPr lang="en-US" sz="1000" dirty="0" err="1">
                <a:solidFill>
                  <a:schemeClr val="accent1">
                    <a:lumMod val="60000"/>
                    <a:lumOff val="40000"/>
                  </a:schemeClr>
                </a:solidFill>
              </a:rPr>
              <a:t>Anwaar</a:t>
            </a:r>
            <a:r>
              <a:rPr lang="en-US" sz="1000" dirty="0">
                <a:solidFill>
                  <a:schemeClr val="accent1">
                    <a:lumMod val="60000"/>
                    <a:lumOff val="40000"/>
                  </a:schemeClr>
                </a:solidFill>
              </a:rPr>
              <a:t> et al. “Mend The Learning Approach, Not the Data: Insights for Ranking E-Commerce Products”. ECML-PKDD 2020</a:t>
            </a: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2" name="灯片编号占位符 1">
            <a:extLst>
              <a:ext uri="{FF2B5EF4-FFF2-40B4-BE49-F238E27FC236}">
                <a16:creationId xmlns:a16="http://schemas.microsoft.com/office/drawing/2014/main" id="{496E72DF-239C-7947-89AD-2E83B16D09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pic>
        <p:nvPicPr>
          <p:cNvPr id="5" name="Afbeelding 4" descr="Afbeelding met schermafbeelding&#10;&#10;Automatisch gegenereerde beschrijving">
            <a:extLst>
              <a:ext uri="{FF2B5EF4-FFF2-40B4-BE49-F238E27FC236}">
                <a16:creationId xmlns:a16="http://schemas.microsoft.com/office/drawing/2014/main" id="{AC0A9899-84C8-6941-8756-D74E616124C2}"/>
              </a:ext>
            </a:extLst>
          </p:cNvPr>
          <p:cNvPicPr>
            <a:picLocks noChangeAspect="1"/>
          </p:cNvPicPr>
          <p:nvPr/>
        </p:nvPicPr>
        <p:blipFill>
          <a:blip r:embed="rId3"/>
          <a:stretch>
            <a:fillRect/>
          </a:stretch>
        </p:blipFill>
        <p:spPr>
          <a:xfrm>
            <a:off x="3156661" y="3236263"/>
            <a:ext cx="5874860" cy="1152822"/>
          </a:xfrm>
          <a:prstGeom prst="rect">
            <a:avLst/>
          </a:prstGeom>
        </p:spPr>
      </p:pic>
    </p:spTree>
    <p:extLst>
      <p:ext uri="{BB962C8B-B14F-4D97-AF65-F5344CB8AC3E}">
        <p14:creationId xmlns:p14="http://schemas.microsoft.com/office/powerpoint/2010/main" val="23697416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Semantic matching with tag</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Tag extraction from web data</a:t>
            </a:r>
          </a:p>
          <a:p>
            <a:pPr lvl="0" indent="-323850">
              <a:buSzPts val="1500"/>
            </a:pPr>
            <a:r>
              <a:rPr lang="en-US" sz="1500" dirty="0"/>
              <a:t>Tag from question-answering</a:t>
            </a:r>
          </a:p>
          <a:p>
            <a:pPr lvl="0" indent="-323850">
              <a:lnSpc>
                <a:spcPct val="150000"/>
              </a:lnSpc>
              <a:buSzPts val="1500"/>
            </a:pPr>
            <a:r>
              <a:rPr lang="en-US" sz="1500" dirty="0"/>
              <a:t>Tag from user behavior logs</a:t>
            </a:r>
            <a:endParaRPr lang="en-US" altLang="zh-CN" dirty="0"/>
          </a:p>
          <a:p>
            <a:pPr lvl="1" indent="-323850">
              <a:lnSpc>
                <a:spcPct val="150000"/>
              </a:lnSpc>
              <a:spcBef>
                <a:spcPts val="0"/>
              </a:spcBef>
              <a:buSzPts val="1500"/>
              <a:buChar char="●"/>
            </a:pPr>
            <a:r>
              <a:rPr lang="en-US" sz="1500" dirty="0"/>
              <a:t>Users Profile </a:t>
            </a:r>
          </a:p>
          <a:p>
            <a:pPr lvl="2" indent="-323850">
              <a:lnSpc>
                <a:spcPct val="150000"/>
              </a:lnSpc>
              <a:spcBef>
                <a:spcPts val="0"/>
              </a:spcBef>
              <a:buSzPts val="1500"/>
              <a:buChar char="●"/>
            </a:pPr>
            <a:r>
              <a:rPr lang="en-US" sz="1500" dirty="0"/>
              <a:t>gender, age, location, ...</a:t>
            </a:r>
          </a:p>
          <a:p>
            <a:pPr lvl="1" indent="-323850">
              <a:lnSpc>
                <a:spcPct val="150000"/>
              </a:lnSpc>
              <a:spcBef>
                <a:spcPts val="0"/>
              </a:spcBef>
              <a:buSzPts val="1500"/>
              <a:buChar char="●"/>
            </a:pPr>
            <a:r>
              <a:rPr lang="en-US" sz="1500" dirty="0"/>
              <a:t>Users Behavior</a:t>
            </a:r>
          </a:p>
          <a:p>
            <a:pPr lvl="2" indent="-323850">
              <a:lnSpc>
                <a:spcPct val="150000"/>
              </a:lnSpc>
              <a:spcBef>
                <a:spcPts val="0"/>
              </a:spcBef>
              <a:buSzPts val="1500"/>
              <a:buChar char="●"/>
            </a:pPr>
            <a:r>
              <a:rPr lang="en-US" sz="1500" dirty="0"/>
              <a:t>search, download, install, ...</a:t>
            </a:r>
          </a:p>
          <a:p>
            <a:pPr lvl="0" indent="-323850">
              <a:buSzPts val="1500"/>
            </a:pPr>
            <a:endParaRPr sz="1500"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b="1" dirty="0"/>
              <a:t>Application</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Juchao</a:t>
            </a:r>
            <a:r>
              <a:rPr lang="en-US" sz="1000" dirty="0">
                <a:solidFill>
                  <a:schemeClr val="accent1">
                    <a:lumMod val="60000"/>
                    <a:lumOff val="40000"/>
                  </a:schemeClr>
                </a:solidFill>
              </a:rPr>
              <a:t> </a:t>
            </a:r>
            <a:r>
              <a:rPr lang="en-US" sz="1000" dirty="0" err="1">
                <a:solidFill>
                  <a:schemeClr val="accent1">
                    <a:lumMod val="60000"/>
                    <a:lumOff val="40000"/>
                  </a:schemeClr>
                </a:solidFill>
              </a:rPr>
              <a:t>Zhuo</a:t>
            </a:r>
            <a:r>
              <a:rPr lang="en-US" sz="1000" dirty="0">
                <a:solidFill>
                  <a:schemeClr val="accent1">
                    <a:lumMod val="60000"/>
                    <a:lumOff val="40000"/>
                  </a:schemeClr>
                </a:solidFill>
              </a:rPr>
              <a:t> et al. “Semantic Matching in App Search”. WSDM 2015</a:t>
            </a:r>
          </a:p>
        </p:txBody>
      </p:sp>
      <p:pic>
        <p:nvPicPr>
          <p:cNvPr id="2" name="图片 1">
            <a:extLst>
              <a:ext uri="{FF2B5EF4-FFF2-40B4-BE49-F238E27FC236}">
                <a16:creationId xmlns:a16="http://schemas.microsoft.com/office/drawing/2014/main" id="{48661D87-5F0B-BD40-9567-CC906677D88B}"/>
              </a:ext>
            </a:extLst>
          </p:cNvPr>
          <p:cNvPicPr>
            <a:picLocks noChangeAspect="1"/>
          </p:cNvPicPr>
          <p:nvPr/>
        </p:nvPicPr>
        <p:blipFill>
          <a:blip r:embed="rId3"/>
          <a:stretch>
            <a:fillRect/>
          </a:stretch>
        </p:blipFill>
        <p:spPr>
          <a:xfrm>
            <a:off x="4981978" y="1574158"/>
            <a:ext cx="3384809" cy="1894433"/>
          </a:xfrm>
          <a:prstGeom prst="rect">
            <a:avLst/>
          </a:prstGeom>
        </p:spPr>
      </p:pic>
      <p:sp>
        <p:nvSpPr>
          <p:cNvPr id="3" name="灯片编号占位符 2">
            <a:extLst>
              <a:ext uri="{FF2B5EF4-FFF2-40B4-BE49-F238E27FC236}">
                <a16:creationId xmlns:a16="http://schemas.microsoft.com/office/drawing/2014/main" id="{054F1C8C-7CFC-0846-AD8B-CD32E7ED6B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spTree>
    <p:extLst>
      <p:ext uri="{BB962C8B-B14F-4D97-AF65-F5344CB8AC3E}">
        <p14:creationId xmlns:p14="http://schemas.microsoft.com/office/powerpoint/2010/main" val="292156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Semantic matching with tag</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Online A/B test measurement: CTR promoted by 6%~8%</a:t>
            </a:r>
            <a:endParaRPr sz="1500"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b="1" dirty="0"/>
              <a:t>Application</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Juchao</a:t>
            </a:r>
            <a:r>
              <a:rPr lang="en-US" sz="1000" dirty="0">
                <a:solidFill>
                  <a:schemeClr val="accent1">
                    <a:lumMod val="60000"/>
                    <a:lumOff val="40000"/>
                  </a:schemeClr>
                </a:solidFill>
              </a:rPr>
              <a:t> </a:t>
            </a:r>
            <a:r>
              <a:rPr lang="en-US" sz="1000" dirty="0" err="1">
                <a:solidFill>
                  <a:schemeClr val="accent1">
                    <a:lumMod val="60000"/>
                    <a:lumOff val="40000"/>
                  </a:schemeClr>
                </a:solidFill>
              </a:rPr>
              <a:t>Zhuo</a:t>
            </a:r>
            <a:r>
              <a:rPr lang="en-US" sz="1000" dirty="0">
                <a:solidFill>
                  <a:schemeClr val="accent1">
                    <a:lumMod val="60000"/>
                    <a:lumOff val="40000"/>
                  </a:schemeClr>
                </a:solidFill>
              </a:rPr>
              <a:t> et al. “Semantic Matching in App Search”. WSDM 2015</a:t>
            </a:r>
          </a:p>
        </p:txBody>
      </p:sp>
      <p:pic>
        <p:nvPicPr>
          <p:cNvPr id="5" name="图片 4">
            <a:extLst>
              <a:ext uri="{FF2B5EF4-FFF2-40B4-BE49-F238E27FC236}">
                <a16:creationId xmlns:a16="http://schemas.microsoft.com/office/drawing/2014/main" id="{E25F41D0-67D7-424B-A8C0-FA240561525B}"/>
              </a:ext>
            </a:extLst>
          </p:cNvPr>
          <p:cNvPicPr>
            <a:picLocks noChangeAspect="1"/>
          </p:cNvPicPr>
          <p:nvPr/>
        </p:nvPicPr>
        <p:blipFill>
          <a:blip r:embed="rId3"/>
          <a:stretch>
            <a:fillRect/>
          </a:stretch>
        </p:blipFill>
        <p:spPr>
          <a:xfrm>
            <a:off x="2507407" y="2026775"/>
            <a:ext cx="4129185" cy="2191712"/>
          </a:xfrm>
          <a:prstGeom prst="rect">
            <a:avLst/>
          </a:prstGeom>
        </p:spPr>
      </p:pic>
      <p:sp>
        <p:nvSpPr>
          <p:cNvPr id="2" name="灯片编号占位符 1">
            <a:extLst>
              <a:ext uri="{FF2B5EF4-FFF2-40B4-BE49-F238E27FC236}">
                <a16:creationId xmlns:a16="http://schemas.microsoft.com/office/drawing/2014/main" id="{6C75ED5C-C8B4-8F4C-8BC7-A1D2F38B0D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a:p>
        </p:txBody>
      </p:sp>
    </p:spTree>
    <p:extLst>
      <p:ext uri="{BB962C8B-B14F-4D97-AF65-F5344CB8AC3E}">
        <p14:creationId xmlns:p14="http://schemas.microsoft.com/office/powerpoint/2010/main" val="23698223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directions</a:t>
            </a:r>
            <a:endParaRPr dirty="0"/>
          </a:p>
        </p:txBody>
      </p:sp>
      <p:sp>
        <p:nvSpPr>
          <p:cNvPr id="112" name="Google Shape;112;p17"/>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indent="-323850">
              <a:buSzPts val="1500"/>
            </a:pPr>
            <a:r>
              <a:rPr lang="en-US" altLang="zh-CN" dirty="0"/>
              <a:t>Making effective use of the broad diversity of feedback signals with widely differing timescales</a:t>
            </a:r>
          </a:p>
          <a:p>
            <a:pPr indent="-323850">
              <a:buSzPts val="1500"/>
            </a:pPr>
            <a:r>
              <a:rPr lang="en-US" altLang="zh-CN" dirty="0"/>
              <a:t>Bring in more behavioral aspects, e.g., repeat behavior (of interest, of consumption, etc.)</a:t>
            </a:r>
          </a:p>
          <a:p>
            <a:pPr indent="-323850">
              <a:buSzPts val="1500"/>
            </a:pPr>
            <a:r>
              <a:rPr lang="en-US" altLang="zh-CN" dirty="0"/>
              <a:t>Bring in task understanding as a way of enriching our modeling of user behavior</a:t>
            </a:r>
          </a:p>
          <a:p>
            <a:pPr indent="-323850">
              <a:buSzPts val="1500"/>
            </a:pPr>
            <a:r>
              <a:rPr lang="en-US" altLang="zh-CN" dirty="0"/>
              <a:t>Tradeoff between personalization and privacy</a:t>
            </a:r>
          </a:p>
          <a:p>
            <a:pPr indent="-323850">
              <a:buSzPts val="1500"/>
            </a:pPr>
            <a:r>
              <a:rPr lang="en-US" altLang="zh-CN" dirty="0"/>
              <a:t>Interpretability</a:t>
            </a:r>
            <a:r>
              <a:rPr lang="zh-CN" altLang="en-US" dirty="0"/>
              <a:t> </a:t>
            </a:r>
            <a:r>
              <a:rPr lang="en-US" altLang="zh-CN" dirty="0"/>
              <a:t>of result ranking</a:t>
            </a:r>
          </a:p>
          <a:p>
            <a:pPr marL="133350" indent="0">
              <a:buSzPts val="1500"/>
              <a:buNone/>
            </a:pPr>
            <a:endParaRPr lang="en-US" altLang="zh-CN" dirty="0"/>
          </a:p>
          <a:p>
            <a:pPr indent="-323850">
              <a:buSzPts val="1500"/>
            </a:pPr>
            <a:endParaRPr lang="en-US" altLang="zh-CN" dirty="0"/>
          </a:p>
          <a:p>
            <a:pPr marL="457200" lvl="0" indent="-323850" algn="l" rtl="0">
              <a:spcBef>
                <a:spcPts val="0"/>
              </a:spcBef>
              <a:spcAft>
                <a:spcPts val="0"/>
              </a:spcAft>
              <a:buSzPts val="1500"/>
              <a:buChar char="●"/>
            </a:pPr>
            <a:endParaRPr lang="en-US" dirty="0"/>
          </a:p>
        </p:txBody>
      </p:sp>
      <p:sp>
        <p:nvSpPr>
          <p:cNvPr id="2" name="灯片编号占位符 1">
            <a:extLst>
              <a:ext uri="{FF2B5EF4-FFF2-40B4-BE49-F238E27FC236}">
                <a16:creationId xmlns:a16="http://schemas.microsoft.com/office/drawing/2014/main" id="{01536BBC-9390-3545-86B7-1232F7903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a:p>
        </p:txBody>
      </p:sp>
    </p:spTree>
    <p:extLst>
      <p:ext uri="{BB962C8B-B14F-4D97-AF65-F5344CB8AC3E}">
        <p14:creationId xmlns:p14="http://schemas.microsoft.com/office/powerpoint/2010/main" val="2129542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2"/>
        <p:cNvGrpSpPr/>
        <p:nvPr/>
      </p:nvGrpSpPr>
      <p:grpSpPr>
        <a:xfrm>
          <a:off x="0" y="0"/>
          <a:ext cx="0" cy="0"/>
          <a:chOff x="0" y="0"/>
          <a:chExt cx="0" cy="0"/>
        </a:xfrm>
      </p:grpSpPr>
      <p:sp>
        <p:nvSpPr>
          <p:cNvPr id="94" name="Google Shape;94;p14"/>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133350" lvl="0" indent="0">
              <a:buSzPts val="1500"/>
              <a:buNone/>
            </a:pPr>
            <a:r>
              <a:rPr lang="en-US" sz="3000" b="1" dirty="0">
                <a:solidFill>
                  <a:schemeClr val="bg1"/>
                </a:solidFill>
              </a:rPr>
              <a:t>Wrap up and Future directions</a:t>
            </a:r>
          </a:p>
          <a:p>
            <a:pPr marL="133350" lvl="0" indent="0">
              <a:buSzPts val="1500"/>
              <a:buNone/>
            </a:pPr>
            <a:endParaRPr lang="en-US" altLang="zh-CN" sz="3000" b="1" dirty="0">
              <a:solidFill>
                <a:schemeClr val="bg1"/>
              </a:solidFill>
            </a:endParaRPr>
          </a:p>
          <a:p>
            <a:pPr marL="133350" lvl="0" indent="0" rtl="0">
              <a:spcBef>
                <a:spcPts val="0"/>
              </a:spcBef>
              <a:spcAft>
                <a:spcPts val="0"/>
              </a:spcAft>
              <a:buSzPts val="1500"/>
              <a:buNone/>
            </a:pPr>
            <a:r>
              <a:rPr lang="en-US" sz="1600" b="1" dirty="0">
                <a:solidFill>
                  <a:schemeClr val="bg1"/>
                </a:solidFill>
              </a:rPr>
              <a:t>Maarten de </a:t>
            </a:r>
            <a:r>
              <a:rPr lang="en-US" sz="1600" b="1" dirty="0" err="1">
                <a:solidFill>
                  <a:schemeClr val="bg1"/>
                </a:solidFill>
              </a:rPr>
              <a:t>Rijke</a:t>
            </a:r>
            <a:endParaRPr lang="en-US" sz="1600" b="1" dirty="0">
              <a:solidFill>
                <a:schemeClr val="bg1"/>
              </a:solidFill>
            </a:endParaRPr>
          </a:p>
        </p:txBody>
      </p:sp>
      <p:sp>
        <p:nvSpPr>
          <p:cNvPr id="2" name="灯片编号占位符 1">
            <a:extLst>
              <a:ext uri="{FF2B5EF4-FFF2-40B4-BE49-F238E27FC236}">
                <a16:creationId xmlns:a16="http://schemas.microsoft.com/office/drawing/2014/main" id="{45879F79-EC09-A442-B70C-6DB64D7E2C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117</a:t>
            </a:fld>
            <a:endParaRPr lang="en"/>
          </a:p>
        </p:txBody>
      </p:sp>
    </p:spTree>
    <p:extLst>
      <p:ext uri="{BB962C8B-B14F-4D97-AF65-F5344CB8AC3E}">
        <p14:creationId xmlns:p14="http://schemas.microsoft.com/office/powerpoint/2010/main" val="25298331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Wrap up</a:t>
            </a:r>
            <a:endParaRPr dirty="0"/>
          </a:p>
        </p:txBody>
      </p:sp>
      <p:sp>
        <p:nvSpPr>
          <p:cNvPr id="130" name="Google Shape;130;p20"/>
          <p:cNvSpPr txBox="1">
            <a:spLocks noGrp="1"/>
          </p:cNvSpPr>
          <p:nvPr>
            <p:ph type="body" idx="1"/>
          </p:nvPr>
        </p:nvSpPr>
        <p:spPr>
          <a:xfrm>
            <a:off x="729450" y="1390825"/>
            <a:ext cx="7688700" cy="3359026"/>
          </a:xfrm>
          <a:prstGeom prst="rect">
            <a:avLst/>
          </a:prstGeom>
        </p:spPr>
        <p:txBody>
          <a:bodyPr spcFirstLastPara="1" wrap="square" lIns="91425" tIns="91425" rIns="91425" bIns="91425" anchor="t" anchorCtr="0">
            <a:noAutofit/>
          </a:bodyPr>
          <a:lstStyle/>
          <a:p>
            <a:pPr lvl="0" indent="-323850">
              <a:buSzPts val="1500"/>
            </a:pPr>
            <a:r>
              <a:rPr lang="en-US" altLang="zh-CN" sz="1500" dirty="0"/>
              <a:t>Vertical search is different from general web search on search intents, relevance definitions, result placement and interaction mechanisms</a:t>
            </a:r>
          </a:p>
          <a:p>
            <a:pPr lvl="0" indent="-323850">
              <a:buSzPts val="1500"/>
            </a:pPr>
            <a:r>
              <a:rPr lang="en-US" sz="1500" dirty="0"/>
              <a:t>We show how to collect and mine user behavior data through lab-based user study, field study and search log given a search scenario</a:t>
            </a:r>
          </a:p>
          <a:p>
            <a:pPr lvl="0" indent="-323850">
              <a:buSzPts val="1500"/>
            </a:pPr>
            <a:r>
              <a:rPr lang="en-US" sz="1500" dirty="0"/>
              <a:t>User behavior in vertical search varies with different </a:t>
            </a:r>
            <a:r>
              <a:rPr lang="en-US" sz="1500"/>
              <a:t>search intents</a:t>
            </a:r>
            <a:r>
              <a:rPr lang="en-US" sz="1500" dirty="0"/>
              <a:t>, relevance definitions, result placement and interaction mechanisms</a:t>
            </a:r>
          </a:p>
          <a:p>
            <a:pPr lvl="0" indent="-323850">
              <a:buSzPts val="1500"/>
            </a:pPr>
            <a:r>
              <a:rPr lang="en-US" sz="1500" dirty="0"/>
              <a:t>User behavior can be used to design better evaluation metrics in terms of correlation to user satisfaction and preference</a:t>
            </a:r>
          </a:p>
          <a:p>
            <a:pPr lvl="0" indent="-323850">
              <a:buSzPts val="1500"/>
            </a:pPr>
            <a:r>
              <a:rPr lang="en-US" sz="1500" dirty="0"/>
              <a:t>User behavior can be used to construct better ranking models to improve the performance of vertical search engines</a:t>
            </a:r>
            <a:endParaRPr sz="1500" dirty="0"/>
          </a:p>
        </p:txBody>
      </p:sp>
      <p:sp>
        <p:nvSpPr>
          <p:cNvPr id="2" name="灯片编号占位符 1">
            <a:extLst>
              <a:ext uri="{FF2B5EF4-FFF2-40B4-BE49-F238E27FC236}">
                <a16:creationId xmlns:a16="http://schemas.microsoft.com/office/drawing/2014/main" id="{E6E3D0D8-6F0D-B74A-BED7-66EC0E2A42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a:p>
        </p:txBody>
      </p:sp>
    </p:spTree>
    <p:extLst>
      <p:ext uri="{BB962C8B-B14F-4D97-AF65-F5344CB8AC3E}">
        <p14:creationId xmlns:p14="http://schemas.microsoft.com/office/powerpoint/2010/main" val="338943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Different search intents</a:t>
            </a:r>
            <a:endParaRPr dirty="0"/>
          </a:p>
        </p:txBody>
      </p:sp>
      <p:sp>
        <p:nvSpPr>
          <p:cNvPr id="7" name="Google Shape;100;p15">
            <a:extLst>
              <a:ext uri="{FF2B5EF4-FFF2-40B4-BE49-F238E27FC236}">
                <a16:creationId xmlns:a16="http://schemas.microsoft.com/office/drawing/2014/main" id="{7B0A4BE5-64A4-D34A-A282-4C312AD182C1}"/>
              </a:ext>
            </a:extLst>
          </p:cNvPr>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b="1" dirty="0"/>
              <a:t>Web search</a:t>
            </a:r>
            <a:r>
              <a:rPr lang="en-US" altLang="zh-CN" dirty="0"/>
              <a:t>: Informational, Transactional and Navigational</a:t>
            </a:r>
            <a:endParaRPr lang="en-US" altLang="zh-CN" b="1" dirty="0"/>
          </a:p>
          <a:p>
            <a:pPr indent="-323850">
              <a:lnSpc>
                <a:spcPct val="150000"/>
              </a:lnSpc>
              <a:buSzPts val="1500"/>
            </a:pPr>
            <a:r>
              <a:rPr lang="en-US" altLang="zh-CN" b="1" dirty="0"/>
              <a:t>Image search:</a:t>
            </a:r>
            <a:endParaRPr lang="en-US" altLang="zh-CN" dirty="0"/>
          </a:p>
          <a:p>
            <a:pPr lvl="1" indent="-323850">
              <a:lnSpc>
                <a:spcPct val="150000"/>
              </a:lnSpc>
              <a:spcBef>
                <a:spcPts val="0"/>
              </a:spcBef>
              <a:buSzPts val="1500"/>
              <a:buChar char="●"/>
            </a:pPr>
            <a:r>
              <a:rPr lang="en-US" altLang="zh-CN" sz="1300" dirty="0"/>
              <a:t>Explore/Learn, Entertain and Locate/Acquire</a:t>
            </a:r>
          </a:p>
          <a:p>
            <a:pPr lvl="1" indent="-323850">
              <a:lnSpc>
                <a:spcPct val="150000"/>
              </a:lnSpc>
              <a:spcBef>
                <a:spcPts val="0"/>
              </a:spcBef>
              <a:buSzPts val="1500"/>
              <a:buChar char="●"/>
            </a:pPr>
            <a:r>
              <a:rPr lang="en-US" altLang="zh-CN" sz="1300" dirty="0"/>
              <a:t>Knowledge orientation, Mental image, Navigation, and Transaction</a:t>
            </a:r>
          </a:p>
          <a:p>
            <a:pPr indent="-323850">
              <a:lnSpc>
                <a:spcPct val="150000"/>
              </a:lnSpc>
              <a:buSzPts val="1500"/>
            </a:pPr>
            <a:r>
              <a:rPr lang="en-US" altLang="zh-CN" b="1" dirty="0"/>
              <a:t>Product search:</a:t>
            </a:r>
            <a:endParaRPr lang="en-US" altLang="zh-CN" dirty="0"/>
          </a:p>
          <a:p>
            <a:pPr lvl="1" indent="-323850">
              <a:lnSpc>
                <a:spcPct val="150000"/>
              </a:lnSpc>
              <a:spcBef>
                <a:spcPts val="0"/>
              </a:spcBef>
              <a:buSzPts val="1500"/>
              <a:buFont typeface="Lato"/>
              <a:buChar char="●"/>
            </a:pPr>
            <a:r>
              <a:rPr lang="en-US" altLang="zh-CN" sz="1300" dirty="0"/>
              <a:t>Target Finding (TF), Decision Making (DM) and Exploration (EP)</a:t>
            </a:r>
          </a:p>
          <a:p>
            <a:pPr lvl="1" indent="-323850">
              <a:lnSpc>
                <a:spcPct val="150000"/>
              </a:lnSpc>
              <a:spcBef>
                <a:spcPts val="0"/>
              </a:spcBef>
              <a:buSzPts val="1500"/>
              <a:buFont typeface="Lato"/>
              <a:buChar char="●"/>
            </a:pPr>
            <a:r>
              <a:rPr lang="en-US" altLang="zh-CN" sz="1300" dirty="0"/>
              <a:t>Shallow Exploration, Targeted Purchase, Major-Item Shopping, Minor-Item Shopping and Hard-Choice Shopping</a:t>
            </a:r>
          </a:p>
          <a:p>
            <a:pPr lvl="1" indent="-323850">
              <a:lnSpc>
                <a:spcPct val="150000"/>
              </a:lnSpc>
              <a:spcBef>
                <a:spcPts val="0"/>
              </a:spcBef>
              <a:buSzPts val="1500"/>
              <a:buFont typeface="Lato"/>
              <a:buChar char="●"/>
            </a:pPr>
            <a:r>
              <a:rPr lang="en-US" altLang="zh-CN" sz="1300" dirty="0"/>
              <a:t>Directed buying, Hedonic browsing, Search/deliberation, Knowledge building</a:t>
            </a:r>
          </a:p>
          <a:p>
            <a:pPr indent="-323850">
              <a:lnSpc>
                <a:spcPct val="150000"/>
              </a:lnSpc>
              <a:buSzPts val="1500"/>
            </a:pPr>
            <a:r>
              <a:rPr lang="en-US" altLang="zh-CN" b="1" dirty="0"/>
              <a:t>App search</a:t>
            </a:r>
            <a:r>
              <a:rPr lang="en-US" altLang="zh-CN" dirty="0"/>
              <a:t>: Precise search, Fuzzy search</a:t>
            </a:r>
          </a:p>
          <a:p>
            <a:pPr marL="133350" indent="0">
              <a:lnSpc>
                <a:spcPct val="150000"/>
              </a:lnSpc>
              <a:buSzPts val="1500"/>
              <a:buNone/>
            </a:pPr>
            <a:endParaRPr lang="en-US" altLang="zh-CN" dirty="0"/>
          </a:p>
        </p:txBody>
      </p:sp>
      <p:sp>
        <p:nvSpPr>
          <p:cNvPr id="2" name="灯片编号占位符 1">
            <a:extLst>
              <a:ext uri="{FF2B5EF4-FFF2-40B4-BE49-F238E27FC236}">
                <a16:creationId xmlns:a16="http://schemas.microsoft.com/office/drawing/2014/main" id="{043A3B84-1071-8340-879D-A49ACAF990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3771806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a:t>
            </a:r>
            <a:r>
              <a:rPr lang="en" dirty="0"/>
              <a:t> directions</a:t>
            </a:r>
            <a:endParaRPr dirty="0"/>
          </a:p>
        </p:txBody>
      </p:sp>
      <p:sp>
        <p:nvSpPr>
          <p:cNvPr id="130" name="Google Shape;130;p20"/>
          <p:cNvSpPr txBox="1">
            <a:spLocks noGrp="1"/>
          </p:cNvSpPr>
          <p:nvPr>
            <p:ph type="body" idx="1"/>
          </p:nvPr>
        </p:nvSpPr>
        <p:spPr>
          <a:xfrm>
            <a:off x="729450" y="1390824"/>
            <a:ext cx="7983626" cy="367516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a:t>Deeper understanding of user behavior</a:t>
            </a:r>
          </a:p>
          <a:p>
            <a:pPr lvl="1" indent="-323850">
              <a:lnSpc>
                <a:spcPct val="150000"/>
              </a:lnSpc>
              <a:spcBef>
                <a:spcPts val="0"/>
              </a:spcBef>
              <a:buSzPts val="1500"/>
              <a:buChar char="●"/>
            </a:pPr>
            <a:r>
              <a:rPr lang="en-US" altLang="zh-CN" sz="1300" dirty="0"/>
              <a:t>Understanding of cognitive model of search users (Brain-machine interface)</a:t>
            </a:r>
          </a:p>
          <a:p>
            <a:pPr lvl="1" indent="-323850">
              <a:lnSpc>
                <a:spcPct val="150000"/>
              </a:lnSpc>
              <a:spcBef>
                <a:spcPts val="0"/>
              </a:spcBef>
              <a:buSzPts val="1500"/>
              <a:buChar char="●"/>
            </a:pPr>
            <a:r>
              <a:rPr lang="en-US" altLang="zh-CN" sz="1300" dirty="0"/>
              <a:t>Understanding user behavior of vertical search in more complex settings</a:t>
            </a:r>
          </a:p>
          <a:p>
            <a:pPr lvl="0" indent="-323850">
              <a:lnSpc>
                <a:spcPct val="150000"/>
              </a:lnSpc>
              <a:buSzPts val="1500"/>
            </a:pPr>
            <a:r>
              <a:rPr lang="en-US" altLang="zh-CN" b="1" dirty="0"/>
              <a:t>Better user-centric evaluation metrics</a:t>
            </a:r>
          </a:p>
          <a:p>
            <a:pPr lvl="1" indent="-323850">
              <a:lnSpc>
                <a:spcPct val="150000"/>
              </a:lnSpc>
              <a:spcBef>
                <a:spcPts val="0"/>
              </a:spcBef>
              <a:buSzPts val="1500"/>
              <a:buChar char="●"/>
            </a:pPr>
            <a:r>
              <a:rPr lang="en-US" altLang="zh-CN" sz="1300" dirty="0"/>
              <a:t>Performance versus Annotation cost</a:t>
            </a:r>
          </a:p>
          <a:p>
            <a:pPr lvl="1" indent="-323850">
              <a:lnSpc>
                <a:spcPct val="150000"/>
              </a:lnSpc>
              <a:spcBef>
                <a:spcPts val="0"/>
              </a:spcBef>
              <a:buSzPts val="1500"/>
              <a:buChar char="●"/>
            </a:pPr>
            <a:r>
              <a:rPr lang="en-US" altLang="zh-CN" sz="1300" dirty="0"/>
              <a:t>Evaluation on the basis of multidimensional relevance (Beyond topical relevance)</a:t>
            </a:r>
          </a:p>
          <a:p>
            <a:pPr lvl="1" indent="-323850">
              <a:lnSpc>
                <a:spcPct val="150000"/>
              </a:lnSpc>
              <a:spcBef>
                <a:spcPts val="0"/>
              </a:spcBef>
              <a:buSzPts val="1500"/>
              <a:buChar char="●"/>
            </a:pPr>
            <a:r>
              <a:rPr lang="en-US" altLang="zh-CN" sz="1300" dirty="0"/>
              <a:t>Evaluation of personalized ranking and multi-queries search sessions</a:t>
            </a:r>
          </a:p>
          <a:p>
            <a:pPr lvl="0" indent="-323850">
              <a:lnSpc>
                <a:spcPct val="150000"/>
              </a:lnSpc>
              <a:buSzPts val="1500"/>
            </a:pPr>
            <a:r>
              <a:rPr lang="en-US" altLang="zh-CN" b="1" dirty="0"/>
              <a:t>Better user-centric ranking models</a:t>
            </a:r>
          </a:p>
          <a:p>
            <a:pPr lvl="1" indent="-323850">
              <a:lnSpc>
                <a:spcPct val="150000"/>
              </a:lnSpc>
              <a:spcBef>
                <a:spcPts val="0"/>
              </a:spcBef>
              <a:buSzPts val="1500"/>
              <a:buChar char="●"/>
            </a:pPr>
            <a:r>
              <a:rPr lang="en-US" altLang="zh-CN" sz="1300" dirty="0"/>
              <a:t>Making effective use of the broad diversity of feedback signals with widely differing timescales</a:t>
            </a:r>
          </a:p>
          <a:p>
            <a:pPr lvl="1" indent="-323850">
              <a:lnSpc>
                <a:spcPct val="150000"/>
              </a:lnSpc>
              <a:spcBef>
                <a:spcPts val="0"/>
              </a:spcBef>
              <a:buSzPts val="1500"/>
              <a:buChar char="●"/>
            </a:pPr>
            <a:r>
              <a:rPr lang="en-US" altLang="zh-CN" sz="1300" dirty="0"/>
              <a:t>Tradeoff between personalization and privacy</a:t>
            </a:r>
          </a:p>
          <a:p>
            <a:pPr lvl="1" indent="-323850">
              <a:lnSpc>
                <a:spcPct val="150000"/>
              </a:lnSpc>
              <a:spcBef>
                <a:spcPts val="0"/>
              </a:spcBef>
              <a:buSzPts val="1500"/>
              <a:buChar char="●"/>
            </a:pPr>
            <a:r>
              <a:rPr lang="en-US" altLang="zh-CN" sz="1300" dirty="0"/>
              <a:t>Interpretability of result ranking</a:t>
            </a:r>
          </a:p>
          <a:p>
            <a:pPr lvl="0" indent="-323850">
              <a:buSzPts val="1500"/>
            </a:pPr>
            <a:endParaRPr dirty="0"/>
          </a:p>
        </p:txBody>
      </p:sp>
      <p:sp>
        <p:nvSpPr>
          <p:cNvPr id="2" name="灯片编号占位符 1">
            <a:extLst>
              <a:ext uri="{FF2B5EF4-FFF2-40B4-BE49-F238E27FC236}">
                <a16:creationId xmlns:a16="http://schemas.microsoft.com/office/drawing/2014/main" id="{1147DD22-7648-6043-A133-76AFE10050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a:p>
        </p:txBody>
      </p:sp>
    </p:spTree>
    <p:extLst>
      <p:ext uri="{BB962C8B-B14F-4D97-AF65-F5344CB8AC3E}">
        <p14:creationId xmlns:p14="http://schemas.microsoft.com/office/powerpoint/2010/main" val="359462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0">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indent="-323850">
              <a:buSzPts val="1500"/>
            </a:pPr>
            <a:r>
              <a:rPr lang="en-US" altLang="zh-CN" sz="2800" dirty="0"/>
              <a:t>Supporting materials</a:t>
            </a:r>
          </a:p>
        </p:txBody>
      </p:sp>
      <p:sp>
        <p:nvSpPr>
          <p:cNvPr id="4" name="Google Shape;100;p15">
            <a:extLst>
              <a:ext uri="{FF2B5EF4-FFF2-40B4-BE49-F238E27FC236}">
                <a16:creationId xmlns:a16="http://schemas.microsoft.com/office/drawing/2014/main" id="{4EDB08E0-FD62-C346-B830-D5B14D591CFE}"/>
              </a:ext>
            </a:extLst>
          </p:cNvPr>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dirty="0"/>
              <a:t>Slides.</a:t>
            </a:r>
          </a:p>
          <a:p>
            <a:pPr indent="-323850">
              <a:lnSpc>
                <a:spcPct val="150000"/>
              </a:lnSpc>
              <a:buSzPts val="1500"/>
            </a:pPr>
            <a:endParaRPr lang="en-US" altLang="zh-CN" dirty="0"/>
          </a:p>
          <a:p>
            <a:pPr indent="-323850">
              <a:lnSpc>
                <a:spcPct val="150000"/>
              </a:lnSpc>
              <a:buSzPts val="1500"/>
            </a:pPr>
            <a:r>
              <a:rPr lang="en-US" altLang="zh-CN" dirty="0"/>
              <a:t>[</a:t>
            </a:r>
            <a:r>
              <a:rPr lang="en-US" altLang="zh-CN" dirty="0">
                <a:solidFill>
                  <a:srgbClr val="EB5600"/>
                </a:solidFill>
              </a:rPr>
              <a:t>somewhat later</a:t>
            </a:r>
            <a:r>
              <a:rPr lang="en-US" altLang="zh-CN" dirty="0"/>
              <a:t>] Pointers to protocols (processes and settings) to conduct field study, user study to collect and mine user behavior data.</a:t>
            </a:r>
          </a:p>
          <a:p>
            <a:pPr indent="-323850">
              <a:lnSpc>
                <a:spcPct val="150000"/>
              </a:lnSpc>
              <a:buSzPts val="1500"/>
            </a:pPr>
            <a:r>
              <a:rPr lang="en-US" altLang="zh-CN" dirty="0"/>
              <a:t>[</a:t>
            </a:r>
            <a:r>
              <a:rPr lang="en-US" altLang="zh-CN" dirty="0">
                <a:solidFill>
                  <a:srgbClr val="EB5600"/>
                </a:solidFill>
              </a:rPr>
              <a:t>somewhat later</a:t>
            </a:r>
            <a:r>
              <a:rPr lang="en-US" altLang="zh-CN" dirty="0"/>
              <a:t>] Pointers to code and data samples to follow experimental segments of the tutorial.</a:t>
            </a:r>
          </a:p>
          <a:p>
            <a:pPr indent="-323850">
              <a:lnSpc>
                <a:spcPct val="150000"/>
              </a:lnSpc>
              <a:buSzPts val="1500"/>
            </a:pPr>
            <a:endParaRPr lang="en-US" altLang="zh-CN" dirty="0"/>
          </a:p>
          <a:p>
            <a:pPr indent="-323850">
              <a:lnSpc>
                <a:spcPct val="150000"/>
              </a:lnSpc>
              <a:buSzPts val="1500"/>
            </a:pPr>
            <a:r>
              <a:rPr lang="en-US" altLang="zh-CN" dirty="0"/>
              <a:t>[</a:t>
            </a:r>
            <a:r>
              <a:rPr lang="en-US" altLang="zh-CN" dirty="0">
                <a:solidFill>
                  <a:srgbClr val="EB5600"/>
                </a:solidFill>
              </a:rPr>
              <a:t>even later</a:t>
            </a:r>
            <a:r>
              <a:rPr lang="en-US" altLang="zh-CN" dirty="0"/>
              <a:t>] Extensive annotated bibliography.</a:t>
            </a:r>
          </a:p>
          <a:p>
            <a:pPr marL="133350" indent="0">
              <a:lnSpc>
                <a:spcPct val="150000"/>
              </a:lnSpc>
              <a:buSzPts val="1500"/>
              <a:buNone/>
            </a:pPr>
            <a:endParaRPr lang="en-US" altLang="zh-CN" dirty="0"/>
          </a:p>
          <a:p>
            <a:pPr indent="-323850">
              <a:lnSpc>
                <a:spcPct val="150000"/>
              </a:lnSpc>
              <a:buSzPts val="1500"/>
            </a:pPr>
            <a:r>
              <a:rPr lang="en-US" altLang="zh-CN" dirty="0"/>
              <a:t>These materials will be made available at https://</a:t>
            </a:r>
            <a:r>
              <a:rPr lang="en-US" altLang="zh-CN" dirty="0" err="1"/>
              <a:t>github.com</a:t>
            </a:r>
            <a:r>
              <a:rPr lang="en-US" altLang="zh-CN" dirty="0"/>
              <a:t>/THU </a:t>
            </a:r>
            <a:r>
              <a:rPr lang="en-US" altLang="zh-CN" dirty="0" err="1"/>
              <a:t>xiexiaohui</a:t>
            </a:r>
            <a:r>
              <a:rPr lang="en-US" altLang="zh-CN" dirty="0"/>
              <a:t>/SIGIR-2020-Tutorial</a:t>
            </a:r>
          </a:p>
          <a:p>
            <a:pPr marL="133350" indent="0">
              <a:lnSpc>
                <a:spcPct val="150000"/>
              </a:lnSpc>
              <a:buSzPts val="1500"/>
              <a:buNone/>
            </a:pPr>
            <a:endParaRPr lang="en-US" altLang="zh-CN" dirty="0"/>
          </a:p>
        </p:txBody>
      </p:sp>
      <p:sp>
        <p:nvSpPr>
          <p:cNvPr id="2" name="灯片编号占位符 1">
            <a:extLst>
              <a:ext uri="{FF2B5EF4-FFF2-40B4-BE49-F238E27FC236}">
                <a16:creationId xmlns:a16="http://schemas.microsoft.com/office/drawing/2014/main" id="{8EAFD6D8-10F4-974E-8C36-80829F5AC7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a:p>
        </p:txBody>
      </p:sp>
    </p:spTree>
    <p:extLst>
      <p:ext uri="{BB962C8B-B14F-4D97-AF65-F5344CB8AC3E}">
        <p14:creationId xmlns:p14="http://schemas.microsoft.com/office/powerpoint/2010/main" val="264776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Different kinds of relevance definitions </a:t>
            </a:r>
            <a:endParaRPr dirty="0"/>
          </a:p>
        </p:txBody>
      </p:sp>
      <p:sp>
        <p:nvSpPr>
          <p:cNvPr id="7" name="Google Shape;100;p15">
            <a:extLst>
              <a:ext uri="{FF2B5EF4-FFF2-40B4-BE49-F238E27FC236}">
                <a16:creationId xmlns:a16="http://schemas.microsoft.com/office/drawing/2014/main" id="{7B0A4BE5-64A4-D34A-A282-4C312AD182C1}"/>
              </a:ext>
            </a:extLst>
          </p:cNvPr>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dirty="0"/>
              <a:t>More than topical relevance</a:t>
            </a:r>
          </a:p>
          <a:p>
            <a:pPr lvl="1" indent="-323850">
              <a:lnSpc>
                <a:spcPct val="150000"/>
              </a:lnSpc>
              <a:spcBef>
                <a:spcPts val="0"/>
              </a:spcBef>
              <a:buSzPts val="1500"/>
              <a:buChar char="●"/>
            </a:pPr>
            <a:r>
              <a:rPr lang="en-US" altLang="zh-CN" sz="1300" dirty="0"/>
              <a:t>Image search: Image quality and attractiveness</a:t>
            </a:r>
          </a:p>
          <a:p>
            <a:pPr lvl="1" indent="-323850">
              <a:lnSpc>
                <a:spcPct val="150000"/>
              </a:lnSpc>
              <a:spcBef>
                <a:spcPts val="0"/>
              </a:spcBef>
              <a:buSzPts val="1500"/>
              <a:buChar char="●"/>
            </a:pPr>
            <a:r>
              <a:rPr lang="en-US" altLang="zh-CN" sz="1300" dirty="0"/>
              <a:t>Product search: Availability, Price,  Brand name, Ratings &amp; User reviews, Latest model/version, Perceived value</a:t>
            </a:r>
          </a:p>
          <a:p>
            <a:pPr lvl="1" indent="-323850">
              <a:lnSpc>
                <a:spcPct val="150000"/>
              </a:lnSpc>
              <a:spcBef>
                <a:spcPts val="0"/>
              </a:spcBef>
              <a:buSzPts val="1500"/>
              <a:buChar char="●"/>
            </a:pPr>
            <a:r>
              <a:rPr lang="en-US" altLang="zh-CN" sz="1300" dirty="0"/>
              <a:t>App search: Price, Privacy or security of information, … (see below)</a:t>
            </a:r>
          </a:p>
          <a:p>
            <a:pPr marL="590550" lvl="1" indent="0">
              <a:lnSpc>
                <a:spcPct val="150000"/>
              </a:lnSpc>
              <a:spcBef>
                <a:spcPts val="0"/>
              </a:spcBef>
              <a:buSzPts val="1500"/>
              <a:buNone/>
            </a:pPr>
            <a:endParaRPr lang="en-US" altLang="zh-CN" sz="1300" dirty="0"/>
          </a:p>
          <a:p>
            <a:pPr marL="590550" lvl="1" indent="0">
              <a:lnSpc>
                <a:spcPct val="150000"/>
              </a:lnSpc>
              <a:spcBef>
                <a:spcPts val="0"/>
              </a:spcBef>
              <a:buSzPts val="1500"/>
              <a:buNone/>
            </a:pPr>
            <a:endParaRPr lang="en-US" altLang="zh-CN" sz="1300" dirty="0"/>
          </a:p>
          <a:p>
            <a:pPr marL="590550" lvl="1" indent="0">
              <a:lnSpc>
                <a:spcPct val="150000"/>
              </a:lnSpc>
              <a:spcBef>
                <a:spcPts val="0"/>
              </a:spcBef>
              <a:buSzPts val="1500"/>
              <a:buNone/>
            </a:pPr>
            <a:endParaRPr lang="en-US" altLang="zh-CN" sz="1300" dirty="0"/>
          </a:p>
        </p:txBody>
      </p:sp>
      <p:sp>
        <p:nvSpPr>
          <p:cNvPr id="4" name="Google Shape;100;p15">
            <a:extLst>
              <a:ext uri="{FF2B5EF4-FFF2-40B4-BE49-F238E27FC236}">
                <a16:creationId xmlns:a16="http://schemas.microsoft.com/office/drawing/2014/main" id="{CD1823C1-7F8F-514E-9434-EF943A391DF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a:solidFill>
                  <a:schemeClr val="accent1">
                    <a:lumMod val="60000"/>
                    <a:lumOff val="40000"/>
                  </a:schemeClr>
                </a:solidFill>
              </a:rPr>
              <a:t>[1] Bo </a:t>
            </a:r>
            <a:r>
              <a:rPr lang="en-US" altLang="zh-CN" sz="1000" dirty="0" err="1">
                <a:solidFill>
                  <a:schemeClr val="accent1">
                    <a:lumMod val="60000"/>
                    <a:lumOff val="40000"/>
                  </a:schemeClr>
                </a:solidFill>
              </a:rPr>
              <a:t>Geng</a:t>
            </a:r>
            <a:r>
              <a:rPr lang="en-US" altLang="zh-CN" sz="1000" dirty="0">
                <a:solidFill>
                  <a:schemeClr val="accent1">
                    <a:lumMod val="60000"/>
                    <a:lumOff val="40000"/>
                  </a:schemeClr>
                </a:solidFill>
              </a:rPr>
              <a:t> et al. "The Role of Attractiveness in Web Image Search"  MM 2011</a:t>
            </a:r>
          </a:p>
          <a:p>
            <a:pPr marL="133350" indent="0">
              <a:buSzPts val="1500"/>
              <a:buNone/>
            </a:pPr>
            <a:r>
              <a:rPr lang="en-US" altLang="zh-CN" sz="1000" dirty="0">
                <a:solidFill>
                  <a:schemeClr val="accent1">
                    <a:lumMod val="60000"/>
                    <a:lumOff val="40000"/>
                  </a:schemeClr>
                </a:solidFill>
              </a:rPr>
              <a:t>[2] Omar Alonso et al. "Relevance Criteria for E-Commerce: A Crowdsourcing-based Experimental Analysis" SIGIR 2009</a:t>
            </a:r>
          </a:p>
          <a:p>
            <a:pPr marL="133350" indent="0">
              <a:buSzPts val="1500"/>
              <a:buNone/>
            </a:pPr>
            <a:r>
              <a:rPr lang="en-US" sz="1000" dirty="0">
                <a:solidFill>
                  <a:schemeClr val="accent1">
                    <a:lumMod val="60000"/>
                    <a:lumOff val="40000"/>
                  </a:schemeClr>
                </a:solidFill>
              </a:rPr>
              <a:t>[3] https://</a:t>
            </a:r>
            <a:r>
              <a:rPr lang="en-US" sz="1000" dirty="0" err="1">
                <a:solidFill>
                  <a:schemeClr val="accent1">
                    <a:lumMod val="60000"/>
                    <a:lumOff val="40000"/>
                  </a:schemeClr>
                </a:solidFill>
              </a:rPr>
              <a:t>www.thinkwithgoogle.com</a:t>
            </a:r>
            <a:r>
              <a:rPr lang="en-US" sz="1000" dirty="0">
                <a:solidFill>
                  <a:schemeClr val="accent1">
                    <a:lumMod val="60000"/>
                    <a:lumOff val="40000"/>
                  </a:schemeClr>
                </a:solidFill>
              </a:rPr>
              <a:t>/advertising-channels/apps/app-marketing-trends-mobile-landscape/ </a:t>
            </a:r>
          </a:p>
        </p:txBody>
      </p:sp>
      <p:pic>
        <p:nvPicPr>
          <p:cNvPr id="2" name="图片 1">
            <a:extLst>
              <a:ext uri="{FF2B5EF4-FFF2-40B4-BE49-F238E27FC236}">
                <a16:creationId xmlns:a16="http://schemas.microsoft.com/office/drawing/2014/main" id="{FABD6B14-6CE0-5644-8AAE-2810CC395913}"/>
              </a:ext>
            </a:extLst>
          </p:cNvPr>
          <p:cNvPicPr>
            <a:picLocks noChangeAspect="1"/>
          </p:cNvPicPr>
          <p:nvPr/>
        </p:nvPicPr>
        <p:blipFill>
          <a:blip r:embed="rId3"/>
          <a:stretch>
            <a:fillRect/>
          </a:stretch>
        </p:blipFill>
        <p:spPr>
          <a:xfrm>
            <a:off x="1856792" y="3144299"/>
            <a:ext cx="4142792" cy="1368601"/>
          </a:xfrm>
          <a:prstGeom prst="rect">
            <a:avLst/>
          </a:prstGeom>
        </p:spPr>
      </p:pic>
      <p:sp>
        <p:nvSpPr>
          <p:cNvPr id="3" name="灯片编号占位符 2">
            <a:extLst>
              <a:ext uri="{FF2B5EF4-FFF2-40B4-BE49-F238E27FC236}">
                <a16:creationId xmlns:a16="http://schemas.microsoft.com/office/drawing/2014/main" id="{EBDB1412-1D6D-584E-9CE0-7D51C55536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937453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Different type of result placement </a:t>
            </a:r>
            <a:endParaRPr dirty="0"/>
          </a:p>
        </p:txBody>
      </p:sp>
      <p:sp>
        <p:nvSpPr>
          <p:cNvPr id="7" name="Google Shape;100;p15">
            <a:extLst>
              <a:ext uri="{FF2B5EF4-FFF2-40B4-BE49-F238E27FC236}">
                <a16:creationId xmlns:a16="http://schemas.microsoft.com/office/drawing/2014/main" id="{7B0A4BE5-64A4-D34A-A282-4C312AD182C1}"/>
              </a:ext>
            </a:extLst>
          </p:cNvPr>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sz="1300" dirty="0"/>
              <a:t>Grid</a:t>
            </a:r>
            <a:r>
              <a:rPr lang="en-US" altLang="zh-CN" dirty="0"/>
              <a:t>-based panel (Vertical search) </a:t>
            </a:r>
            <a:r>
              <a:rPr lang="en-US" altLang="zh-CN" i="1" dirty="0"/>
              <a:t>versus </a:t>
            </a:r>
            <a:r>
              <a:rPr lang="en-US" altLang="zh-CN" dirty="0"/>
              <a:t>One-dimensional ranked list (Web search)</a:t>
            </a:r>
          </a:p>
          <a:p>
            <a:pPr marL="133350" indent="0">
              <a:lnSpc>
                <a:spcPct val="150000"/>
              </a:lnSpc>
              <a:buSzPts val="1500"/>
              <a:buNone/>
            </a:pPr>
            <a:endParaRPr lang="en-US" altLang="zh-CN" sz="1300" i="1" dirty="0"/>
          </a:p>
        </p:txBody>
      </p:sp>
      <p:pic>
        <p:nvPicPr>
          <p:cNvPr id="5" name="图片 4">
            <a:extLst>
              <a:ext uri="{FF2B5EF4-FFF2-40B4-BE49-F238E27FC236}">
                <a16:creationId xmlns:a16="http://schemas.microsoft.com/office/drawing/2014/main" id="{BF2EE3C8-95CE-F24A-A320-5B1CC96B4686}"/>
              </a:ext>
            </a:extLst>
          </p:cNvPr>
          <p:cNvPicPr>
            <a:picLocks noChangeAspect="1"/>
          </p:cNvPicPr>
          <p:nvPr/>
        </p:nvPicPr>
        <p:blipFill>
          <a:blip r:embed="rId3"/>
          <a:stretch>
            <a:fillRect/>
          </a:stretch>
        </p:blipFill>
        <p:spPr>
          <a:xfrm>
            <a:off x="1115887" y="2594266"/>
            <a:ext cx="3545853" cy="1658864"/>
          </a:xfrm>
          <a:prstGeom prst="rect">
            <a:avLst/>
          </a:prstGeom>
        </p:spPr>
      </p:pic>
      <p:pic>
        <p:nvPicPr>
          <p:cNvPr id="3" name="图片 2">
            <a:extLst>
              <a:ext uri="{FF2B5EF4-FFF2-40B4-BE49-F238E27FC236}">
                <a16:creationId xmlns:a16="http://schemas.microsoft.com/office/drawing/2014/main" id="{44D300A2-EF5D-B649-98B3-08AFAC36C3BE}"/>
              </a:ext>
            </a:extLst>
          </p:cNvPr>
          <p:cNvPicPr>
            <a:picLocks noChangeAspect="1"/>
          </p:cNvPicPr>
          <p:nvPr/>
        </p:nvPicPr>
        <p:blipFill>
          <a:blip r:embed="rId4"/>
          <a:stretch>
            <a:fillRect/>
          </a:stretch>
        </p:blipFill>
        <p:spPr>
          <a:xfrm>
            <a:off x="5398977" y="2403657"/>
            <a:ext cx="2360512" cy="1849473"/>
          </a:xfrm>
          <a:prstGeom prst="rect">
            <a:avLst/>
          </a:prstGeom>
        </p:spPr>
      </p:pic>
      <p:sp>
        <p:nvSpPr>
          <p:cNvPr id="4" name="下箭头 3">
            <a:extLst>
              <a:ext uri="{FF2B5EF4-FFF2-40B4-BE49-F238E27FC236}">
                <a16:creationId xmlns:a16="http://schemas.microsoft.com/office/drawing/2014/main" id="{2FA950CA-F0F1-3A4C-8C90-92E59DF5E5F4}"/>
              </a:ext>
            </a:extLst>
          </p:cNvPr>
          <p:cNvSpPr/>
          <p:nvPr/>
        </p:nvSpPr>
        <p:spPr>
          <a:xfrm>
            <a:off x="5287818" y="3037612"/>
            <a:ext cx="111159" cy="674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下箭头 7">
            <a:extLst>
              <a:ext uri="{FF2B5EF4-FFF2-40B4-BE49-F238E27FC236}">
                <a16:creationId xmlns:a16="http://schemas.microsoft.com/office/drawing/2014/main" id="{2243328C-0AC6-1D4D-8A57-FF47893CCD68}"/>
              </a:ext>
            </a:extLst>
          </p:cNvPr>
          <p:cNvSpPr/>
          <p:nvPr/>
        </p:nvSpPr>
        <p:spPr>
          <a:xfrm>
            <a:off x="826753" y="3045083"/>
            <a:ext cx="111159" cy="674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下箭头 9">
            <a:extLst>
              <a:ext uri="{FF2B5EF4-FFF2-40B4-BE49-F238E27FC236}">
                <a16:creationId xmlns:a16="http://schemas.microsoft.com/office/drawing/2014/main" id="{4A7C01DB-32AB-DD49-A5CB-AB4BC36D1B92}"/>
              </a:ext>
            </a:extLst>
          </p:cNvPr>
          <p:cNvSpPr/>
          <p:nvPr/>
        </p:nvSpPr>
        <p:spPr>
          <a:xfrm rot="16200000">
            <a:off x="2496107" y="2144626"/>
            <a:ext cx="111159" cy="674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灯片编号占位符 1">
            <a:extLst>
              <a:ext uri="{FF2B5EF4-FFF2-40B4-BE49-F238E27FC236}">
                <a16:creationId xmlns:a16="http://schemas.microsoft.com/office/drawing/2014/main" id="{C10C031F-0CEC-D344-BB69-3A67EBF85A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981816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Different interaction mechanisms</a:t>
            </a:r>
            <a:endParaRPr dirty="0"/>
          </a:p>
        </p:txBody>
      </p:sp>
      <p:sp>
        <p:nvSpPr>
          <p:cNvPr id="7" name="Google Shape;100;p15">
            <a:extLst>
              <a:ext uri="{FF2B5EF4-FFF2-40B4-BE49-F238E27FC236}">
                <a16:creationId xmlns:a16="http://schemas.microsoft.com/office/drawing/2014/main" id="{7B0A4BE5-64A4-D34A-A282-4C312AD182C1}"/>
              </a:ext>
            </a:extLst>
          </p:cNvPr>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dirty="0"/>
              <a:t>Hovering/clicking on thumbnails to see meta info or  preview pages</a:t>
            </a:r>
          </a:p>
          <a:p>
            <a:pPr indent="-323850">
              <a:lnSpc>
                <a:spcPct val="150000"/>
              </a:lnSpc>
              <a:buSzPts val="1500"/>
            </a:pPr>
            <a:r>
              <a:rPr lang="en-US" altLang="zh-CN" dirty="0"/>
              <a:t>Pagination is usually not (explicitly) supported</a:t>
            </a:r>
          </a:p>
          <a:p>
            <a:pPr indent="-323850">
              <a:lnSpc>
                <a:spcPct val="150000"/>
              </a:lnSpc>
              <a:buSzPts val="1500"/>
            </a:pPr>
            <a:r>
              <a:rPr lang="en-US" altLang="zh-CN" dirty="0"/>
              <a:t>Unique interactions : Add-to-carts, add to watchlist, purchase, review, download</a:t>
            </a:r>
          </a:p>
          <a:p>
            <a:pPr marL="133350" indent="0">
              <a:lnSpc>
                <a:spcPct val="150000"/>
              </a:lnSpc>
              <a:buSzPts val="1500"/>
              <a:buNone/>
            </a:pPr>
            <a:endParaRPr lang="en-US" altLang="zh-CN" dirty="0"/>
          </a:p>
        </p:txBody>
      </p:sp>
      <p:pic>
        <p:nvPicPr>
          <p:cNvPr id="2" name="图片 1">
            <a:extLst>
              <a:ext uri="{FF2B5EF4-FFF2-40B4-BE49-F238E27FC236}">
                <a16:creationId xmlns:a16="http://schemas.microsoft.com/office/drawing/2014/main" id="{EA5D3B0D-AB77-764C-BF01-23E4B09A6634}"/>
              </a:ext>
            </a:extLst>
          </p:cNvPr>
          <p:cNvPicPr>
            <a:picLocks noChangeAspect="1"/>
          </p:cNvPicPr>
          <p:nvPr/>
        </p:nvPicPr>
        <p:blipFill>
          <a:blip r:embed="rId3"/>
          <a:stretch>
            <a:fillRect/>
          </a:stretch>
        </p:blipFill>
        <p:spPr>
          <a:xfrm>
            <a:off x="712477" y="2753857"/>
            <a:ext cx="3796145" cy="1892034"/>
          </a:xfrm>
          <a:prstGeom prst="rect">
            <a:avLst/>
          </a:prstGeom>
        </p:spPr>
      </p:pic>
      <p:pic>
        <p:nvPicPr>
          <p:cNvPr id="3" name="图片 2">
            <a:extLst>
              <a:ext uri="{FF2B5EF4-FFF2-40B4-BE49-F238E27FC236}">
                <a16:creationId xmlns:a16="http://schemas.microsoft.com/office/drawing/2014/main" id="{A975C203-9C88-A343-831C-DFD04479AB44}"/>
              </a:ext>
            </a:extLst>
          </p:cNvPr>
          <p:cNvPicPr>
            <a:picLocks noChangeAspect="1"/>
          </p:cNvPicPr>
          <p:nvPr/>
        </p:nvPicPr>
        <p:blipFill>
          <a:blip r:embed="rId4"/>
          <a:stretch>
            <a:fillRect/>
          </a:stretch>
        </p:blipFill>
        <p:spPr>
          <a:xfrm>
            <a:off x="4775614" y="2745011"/>
            <a:ext cx="3379342" cy="1900880"/>
          </a:xfrm>
          <a:prstGeom prst="rect">
            <a:avLst/>
          </a:prstGeom>
        </p:spPr>
      </p:pic>
      <p:sp>
        <p:nvSpPr>
          <p:cNvPr id="4" name="灯片编号占位符 3">
            <a:extLst>
              <a:ext uri="{FF2B5EF4-FFF2-40B4-BE49-F238E27FC236}">
                <a16:creationId xmlns:a16="http://schemas.microsoft.com/office/drawing/2014/main" id="{81762AE0-FEBC-DA40-B562-60F6E37E07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486929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Motivations</a:t>
            </a:r>
            <a:endParaRPr dirty="0"/>
          </a:p>
        </p:txBody>
      </p:sp>
      <p:sp>
        <p:nvSpPr>
          <p:cNvPr id="7" name="Google Shape;100;p15">
            <a:extLst>
              <a:ext uri="{FF2B5EF4-FFF2-40B4-BE49-F238E27FC236}">
                <a16:creationId xmlns:a16="http://schemas.microsoft.com/office/drawing/2014/main" id="{7B0A4BE5-64A4-D34A-A282-4C312AD182C1}"/>
              </a:ext>
            </a:extLst>
          </p:cNvPr>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b="1" dirty="0"/>
              <a:t>User behavior modeling for vertical search </a:t>
            </a:r>
            <a:r>
              <a:rPr lang="en-US" altLang="zh-CN" dirty="0"/>
              <a:t>has been investigated by different communities, in information retrieval, machine learning and cognitive science</a:t>
            </a:r>
          </a:p>
          <a:p>
            <a:pPr indent="-323850">
              <a:lnSpc>
                <a:spcPct val="150000"/>
              </a:lnSpc>
              <a:buSzPts val="1500"/>
            </a:pPr>
            <a:r>
              <a:rPr lang="en-US" altLang="zh-CN" dirty="0"/>
              <a:t>A key aim of this tutorial is to bring these together and offer a unified perspective</a:t>
            </a:r>
          </a:p>
        </p:txBody>
      </p:sp>
      <p:pic>
        <p:nvPicPr>
          <p:cNvPr id="3" name="图片 2">
            <a:extLst>
              <a:ext uri="{FF2B5EF4-FFF2-40B4-BE49-F238E27FC236}">
                <a16:creationId xmlns:a16="http://schemas.microsoft.com/office/drawing/2014/main" id="{39A10067-ED23-B642-B56E-7BF89B63AC2C}"/>
              </a:ext>
            </a:extLst>
          </p:cNvPr>
          <p:cNvPicPr>
            <a:picLocks noChangeAspect="1"/>
          </p:cNvPicPr>
          <p:nvPr/>
        </p:nvPicPr>
        <p:blipFill>
          <a:blip r:embed="rId3"/>
          <a:stretch>
            <a:fillRect/>
          </a:stretch>
        </p:blipFill>
        <p:spPr>
          <a:xfrm>
            <a:off x="2442735" y="2557573"/>
            <a:ext cx="4258530" cy="2088318"/>
          </a:xfrm>
          <a:prstGeom prst="rect">
            <a:avLst/>
          </a:prstGeom>
        </p:spPr>
      </p:pic>
      <p:sp>
        <p:nvSpPr>
          <p:cNvPr id="5" name="Google Shape;100;p15">
            <a:extLst>
              <a:ext uri="{FF2B5EF4-FFF2-40B4-BE49-F238E27FC236}">
                <a16:creationId xmlns:a16="http://schemas.microsoft.com/office/drawing/2014/main" id="{B2EDAD85-3A4B-154D-8E87-8796750C6C4C}"/>
              </a:ext>
            </a:extLst>
          </p:cNvPr>
          <p:cNvSpPr txBox="1">
            <a:spLocks/>
          </p:cNvSpPr>
          <p:nvPr/>
        </p:nvSpPr>
        <p:spPr>
          <a:xfrm>
            <a:off x="581891" y="4642775"/>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“User behavior modeling for web image search”. WSDM 2019</a:t>
            </a:r>
          </a:p>
        </p:txBody>
      </p:sp>
      <p:sp>
        <p:nvSpPr>
          <p:cNvPr id="2" name="灯片编号占位符 1">
            <a:extLst>
              <a:ext uri="{FF2B5EF4-FFF2-40B4-BE49-F238E27FC236}">
                <a16:creationId xmlns:a16="http://schemas.microsoft.com/office/drawing/2014/main" id="{DAE9062F-D3C1-6C43-BB67-D997E58779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112969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Learning objectives</a:t>
            </a:r>
            <a:endParaRPr dirty="0"/>
          </a:p>
        </p:txBody>
      </p:sp>
      <p:sp>
        <p:nvSpPr>
          <p:cNvPr id="7" name="Google Shape;100;p15">
            <a:extLst>
              <a:ext uri="{FF2B5EF4-FFF2-40B4-BE49-F238E27FC236}">
                <a16:creationId xmlns:a16="http://schemas.microsoft.com/office/drawing/2014/main" id="{7B0A4BE5-64A4-D34A-A282-4C312AD182C1}"/>
              </a:ext>
            </a:extLst>
          </p:cNvPr>
          <p:cNvSpPr txBox="1">
            <a:spLocks noGrp="1"/>
          </p:cNvSpPr>
          <p:nvPr>
            <p:ph type="body" idx="1"/>
          </p:nvPr>
        </p:nvSpPr>
        <p:spPr>
          <a:xfrm>
            <a:off x="729449" y="1390824"/>
            <a:ext cx="7688700" cy="3752675"/>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dirty="0"/>
              <a:t>Learning objectives are organized around </a:t>
            </a:r>
            <a:r>
              <a:rPr lang="en-US" altLang="zh-CN" b="1" dirty="0"/>
              <a:t>six challenges/research questions </a:t>
            </a:r>
            <a:r>
              <a:rPr lang="en-US" altLang="zh-CN" dirty="0"/>
              <a:t>in vertical search scenarios</a:t>
            </a:r>
            <a:r>
              <a:rPr lang="en-US" altLang="zh-CN" b="1" dirty="0"/>
              <a:t> </a:t>
            </a:r>
            <a:r>
              <a:rPr lang="en-US" altLang="zh-CN" dirty="0"/>
              <a:t>that we will use as organizing principles</a:t>
            </a:r>
          </a:p>
          <a:p>
            <a:pPr lvl="1" indent="-323850">
              <a:lnSpc>
                <a:spcPct val="150000"/>
              </a:lnSpc>
              <a:spcBef>
                <a:spcPts val="0"/>
              </a:spcBef>
              <a:buSzPts val="1500"/>
              <a:buChar char="●"/>
            </a:pPr>
            <a:r>
              <a:rPr lang="en-US" altLang="zh-CN" sz="1300" dirty="0"/>
              <a:t>How does vertical search differ from web search ?</a:t>
            </a:r>
          </a:p>
          <a:p>
            <a:pPr lvl="1" indent="-323850">
              <a:lnSpc>
                <a:spcPct val="150000"/>
              </a:lnSpc>
              <a:spcBef>
                <a:spcPts val="0"/>
              </a:spcBef>
              <a:buSzPts val="1500"/>
              <a:buChar char="●"/>
            </a:pPr>
            <a:r>
              <a:rPr lang="en-US" altLang="zh-CN" sz="1300" dirty="0"/>
              <a:t>How to collect and study user behavior data ?</a:t>
            </a:r>
          </a:p>
          <a:p>
            <a:pPr lvl="1" indent="-323850">
              <a:lnSpc>
                <a:spcPct val="150000"/>
              </a:lnSpc>
              <a:spcBef>
                <a:spcPts val="0"/>
              </a:spcBef>
              <a:buSzPts val="1500"/>
              <a:buChar char="●"/>
            </a:pPr>
            <a:r>
              <a:rPr lang="en-US" altLang="zh-CN" sz="1300" dirty="0"/>
              <a:t>How do search intents, result placements and interaction mechanisms affect user behavior ?</a:t>
            </a:r>
          </a:p>
          <a:p>
            <a:pPr lvl="1" indent="-323850">
              <a:lnSpc>
                <a:spcPct val="150000"/>
              </a:lnSpc>
              <a:spcBef>
                <a:spcPts val="0"/>
              </a:spcBef>
              <a:buSzPts val="1500"/>
              <a:buFont typeface="Lato"/>
              <a:buChar char="●"/>
            </a:pPr>
            <a:r>
              <a:rPr lang="en-US" altLang="zh-CN" sz="1300" dirty="0"/>
              <a:t>How can we use behavior data to design better </a:t>
            </a:r>
            <a:r>
              <a:rPr lang="en-US" altLang="zh-CN" sz="1300" b="1" dirty="0"/>
              <a:t>evaluation metrics </a:t>
            </a:r>
            <a:r>
              <a:rPr lang="en-US" altLang="zh-CN" sz="1300" dirty="0"/>
              <a:t>?</a:t>
            </a:r>
          </a:p>
          <a:p>
            <a:pPr lvl="1" indent="-323850">
              <a:lnSpc>
                <a:spcPct val="150000"/>
              </a:lnSpc>
              <a:spcBef>
                <a:spcPts val="0"/>
              </a:spcBef>
              <a:buSzPts val="1500"/>
              <a:buChar char="●"/>
            </a:pPr>
            <a:r>
              <a:rPr lang="en-US" altLang="zh-CN" sz="1300" dirty="0"/>
              <a:t>How can we use behavior data to construct better </a:t>
            </a:r>
            <a:r>
              <a:rPr lang="en-US" altLang="zh-CN" sz="1300" b="1" dirty="0"/>
              <a:t>ranking models </a:t>
            </a:r>
            <a:r>
              <a:rPr lang="en-US" altLang="zh-CN" sz="1300" dirty="0"/>
              <a:t>?</a:t>
            </a:r>
          </a:p>
          <a:p>
            <a:pPr lvl="1" indent="-323850">
              <a:lnSpc>
                <a:spcPct val="150000"/>
              </a:lnSpc>
              <a:spcBef>
                <a:spcPts val="0"/>
              </a:spcBef>
              <a:buSzPts val="1500"/>
              <a:buChar char="●"/>
            </a:pPr>
            <a:r>
              <a:rPr lang="en-US" altLang="zh-CN" sz="1300" dirty="0"/>
              <a:t>What are </a:t>
            </a:r>
            <a:r>
              <a:rPr lang="en-US" altLang="zh-CN" sz="1300" b="1" dirty="0"/>
              <a:t>future directions </a:t>
            </a:r>
            <a:r>
              <a:rPr lang="en-US" altLang="zh-CN" sz="1300" dirty="0"/>
              <a:t>of research in user behavior modeling for vertical search ?</a:t>
            </a:r>
          </a:p>
          <a:p>
            <a:pPr lvl="1" indent="-323850">
              <a:lnSpc>
                <a:spcPct val="150000"/>
              </a:lnSpc>
              <a:spcBef>
                <a:spcPts val="0"/>
              </a:spcBef>
              <a:buSzPts val="1500"/>
              <a:buChar char="●"/>
            </a:pPr>
            <a:endParaRPr lang="en-US" altLang="zh-CN" sz="1300" dirty="0"/>
          </a:p>
          <a:p>
            <a:pPr marL="590550" lvl="1" indent="0">
              <a:lnSpc>
                <a:spcPct val="150000"/>
              </a:lnSpc>
              <a:buSzPts val="1500"/>
              <a:buNone/>
            </a:pPr>
            <a:endParaRPr lang="en-US" altLang="zh-CN" dirty="0"/>
          </a:p>
          <a:p>
            <a:pPr marL="590550" lvl="1" indent="0">
              <a:lnSpc>
                <a:spcPct val="150000"/>
              </a:lnSpc>
              <a:spcBef>
                <a:spcPts val="0"/>
              </a:spcBef>
              <a:buSzPts val="1500"/>
              <a:buNone/>
            </a:pPr>
            <a:endParaRPr lang="en-US" altLang="zh-CN" sz="1300" dirty="0"/>
          </a:p>
          <a:p>
            <a:pPr lvl="1" indent="-323850">
              <a:lnSpc>
                <a:spcPct val="150000"/>
              </a:lnSpc>
              <a:spcBef>
                <a:spcPts val="0"/>
              </a:spcBef>
              <a:buSzPts val="1500"/>
              <a:buChar char="●"/>
            </a:pPr>
            <a:endParaRPr lang="en-US" altLang="zh-CN" dirty="0"/>
          </a:p>
        </p:txBody>
      </p:sp>
      <p:sp>
        <p:nvSpPr>
          <p:cNvPr id="2" name="灯片编号占位符 1">
            <a:extLst>
              <a:ext uri="{FF2B5EF4-FFF2-40B4-BE49-F238E27FC236}">
                <a16:creationId xmlns:a16="http://schemas.microsoft.com/office/drawing/2014/main" id="{725DFA72-15A2-6245-A57C-9B0BB387F2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715724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2"/>
        <p:cNvGrpSpPr/>
        <p:nvPr/>
      </p:nvGrpSpPr>
      <p:grpSpPr>
        <a:xfrm>
          <a:off x="0" y="0"/>
          <a:ext cx="0" cy="0"/>
          <a:chOff x="0" y="0"/>
          <a:chExt cx="0" cy="0"/>
        </a:xfrm>
      </p:grpSpPr>
      <p:sp>
        <p:nvSpPr>
          <p:cNvPr id="94" name="Google Shape;94;p14"/>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133350" lvl="0" indent="0">
              <a:buSzPts val="1500"/>
              <a:buNone/>
            </a:pPr>
            <a:r>
              <a:rPr lang="en-US" sz="3000" b="1" dirty="0">
                <a:solidFill>
                  <a:schemeClr val="bg1"/>
                </a:solidFill>
              </a:rPr>
              <a:t>User behavior data collection</a:t>
            </a:r>
            <a:endParaRPr lang="en" sz="3000" b="1" dirty="0">
              <a:solidFill>
                <a:schemeClr val="bg1"/>
              </a:solidFill>
            </a:endParaRPr>
          </a:p>
          <a:p>
            <a:pPr marL="133350" lvl="0" indent="0" rtl="0">
              <a:spcBef>
                <a:spcPts val="0"/>
              </a:spcBef>
              <a:spcAft>
                <a:spcPts val="0"/>
              </a:spcAft>
              <a:buSzPts val="1500"/>
              <a:buNone/>
            </a:pPr>
            <a:endParaRPr lang="en" altLang="zh-CN" sz="3000" b="1" dirty="0">
              <a:solidFill>
                <a:schemeClr val="bg1"/>
              </a:solidFill>
            </a:endParaRPr>
          </a:p>
          <a:p>
            <a:pPr marL="133350" lvl="0" indent="0" rtl="0">
              <a:spcBef>
                <a:spcPts val="0"/>
              </a:spcBef>
              <a:spcAft>
                <a:spcPts val="0"/>
              </a:spcAft>
              <a:buSzPts val="1500"/>
              <a:buNone/>
            </a:pPr>
            <a:r>
              <a:rPr lang="en-US" sz="1600" b="1" dirty="0" err="1">
                <a:solidFill>
                  <a:schemeClr val="bg1"/>
                </a:solidFill>
              </a:rPr>
              <a:t>Jiaxin</a:t>
            </a:r>
            <a:r>
              <a:rPr lang="en-US" sz="1600" b="1" dirty="0">
                <a:solidFill>
                  <a:schemeClr val="bg1"/>
                </a:solidFill>
              </a:rPr>
              <a:t> Mao</a:t>
            </a:r>
            <a:endParaRPr sz="1600" b="1" dirty="0">
              <a:solidFill>
                <a:schemeClr val="bg1"/>
              </a:solidFill>
            </a:endParaRPr>
          </a:p>
        </p:txBody>
      </p:sp>
      <p:sp>
        <p:nvSpPr>
          <p:cNvPr id="2" name="灯片编号占位符 1">
            <a:extLst>
              <a:ext uri="{FF2B5EF4-FFF2-40B4-BE49-F238E27FC236}">
                <a16:creationId xmlns:a16="http://schemas.microsoft.com/office/drawing/2014/main" id="{0C22FD87-6808-4D42-8050-D08ED81401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421501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5E7A3-B83B-400D-AC0C-CF3B83571773}"/>
              </a:ext>
            </a:extLst>
          </p:cNvPr>
          <p:cNvSpPr>
            <a:spLocks noGrp="1"/>
          </p:cNvSpPr>
          <p:nvPr>
            <p:ph type="title"/>
          </p:nvPr>
        </p:nvSpPr>
        <p:spPr/>
        <p:txBody>
          <a:bodyPr/>
          <a:lstStyle/>
          <a:p>
            <a:r>
              <a:rPr lang="en-US" altLang="zh-CN" dirty="0"/>
              <a:t>Collecting user behavior data</a:t>
            </a:r>
            <a:endParaRPr lang="zh-CN" altLang="en-US" dirty="0"/>
          </a:p>
        </p:txBody>
      </p:sp>
      <p:sp>
        <p:nvSpPr>
          <p:cNvPr id="3" name="文本占位符 2">
            <a:extLst>
              <a:ext uri="{FF2B5EF4-FFF2-40B4-BE49-F238E27FC236}">
                <a16:creationId xmlns:a16="http://schemas.microsoft.com/office/drawing/2014/main" id="{DCC6D47D-BDF5-4DBB-A034-5E4F6C1EE5A9}"/>
              </a:ext>
            </a:extLst>
          </p:cNvPr>
          <p:cNvSpPr>
            <a:spLocks noGrp="1"/>
          </p:cNvSpPr>
          <p:nvPr>
            <p:ph type="body" idx="1"/>
          </p:nvPr>
        </p:nvSpPr>
        <p:spPr/>
        <p:txBody>
          <a:bodyPr/>
          <a:lstStyle/>
          <a:p>
            <a:r>
              <a:rPr lang="en-US" altLang="zh-CN" dirty="0"/>
              <a:t>A brief overview</a:t>
            </a:r>
            <a:r>
              <a:rPr lang="zh-CN" altLang="en-US" dirty="0"/>
              <a:t> </a:t>
            </a:r>
            <a:r>
              <a:rPr lang="en-US" altLang="zh-CN" dirty="0"/>
              <a:t>of</a:t>
            </a:r>
            <a:r>
              <a:rPr lang="zh-CN" altLang="en-US" dirty="0"/>
              <a:t> </a:t>
            </a:r>
            <a:r>
              <a:rPr lang="en-US" altLang="zh-CN" dirty="0"/>
              <a:t>how</a:t>
            </a:r>
            <a:r>
              <a:rPr lang="zh-CN" altLang="en-US" dirty="0"/>
              <a:t> </a:t>
            </a:r>
            <a:r>
              <a:rPr lang="en-US" altLang="zh-CN" dirty="0"/>
              <a:t>to</a:t>
            </a:r>
            <a:r>
              <a:rPr lang="zh-CN" altLang="en-US" dirty="0"/>
              <a:t> </a:t>
            </a:r>
            <a:r>
              <a:rPr lang="en-US" altLang="zh-CN" dirty="0"/>
              <a:t>collect</a:t>
            </a:r>
            <a:r>
              <a:rPr lang="zh-CN" altLang="en-US" dirty="0"/>
              <a:t> </a:t>
            </a:r>
            <a:r>
              <a:rPr lang="en-US" altLang="zh-CN" dirty="0"/>
              <a:t>user</a:t>
            </a:r>
            <a:r>
              <a:rPr lang="zh-CN" altLang="en-US" dirty="0"/>
              <a:t> </a:t>
            </a:r>
            <a:r>
              <a:rPr lang="en-US" altLang="zh-CN" dirty="0"/>
              <a:t>behavior</a:t>
            </a:r>
            <a:r>
              <a:rPr lang="zh-CN" altLang="en-US" dirty="0"/>
              <a:t> </a:t>
            </a:r>
            <a:r>
              <a:rPr lang="en-US" altLang="zh-CN" dirty="0"/>
              <a:t>data</a:t>
            </a:r>
            <a:r>
              <a:rPr lang="zh-CN" altLang="en-US" dirty="0"/>
              <a:t> </a:t>
            </a:r>
            <a:r>
              <a:rPr lang="en-US" altLang="zh-CN" dirty="0"/>
              <a:t>for building user models</a:t>
            </a:r>
            <a:endParaRPr lang="en-US" altLang="zh-CN" b="1" dirty="0"/>
          </a:p>
          <a:p>
            <a:pPr lvl="1"/>
            <a:r>
              <a:rPr lang="en-US" altLang="zh-CN" dirty="0"/>
              <a:t>How</a:t>
            </a:r>
            <a:r>
              <a:rPr lang="en-US" altLang="zh-CN" b="1" dirty="0"/>
              <a:t> </a:t>
            </a:r>
            <a:r>
              <a:rPr lang="en-US" altLang="zh-CN" dirty="0"/>
              <a:t>user behavior data helps user modeling </a:t>
            </a:r>
          </a:p>
          <a:p>
            <a:pPr lvl="1"/>
            <a:r>
              <a:rPr lang="en-US" altLang="zh-CN" dirty="0"/>
              <a:t>Research approaches:</a:t>
            </a:r>
            <a:r>
              <a:rPr lang="zh-CN" altLang="en-US" dirty="0"/>
              <a:t> </a:t>
            </a:r>
            <a:r>
              <a:rPr lang="en-US" altLang="zh-CN" dirty="0"/>
              <a:t> lab study, crowdsourcing study, field study, log-based study</a:t>
            </a:r>
          </a:p>
          <a:p>
            <a:pPr lvl="1"/>
            <a:r>
              <a:rPr lang="en-US" altLang="zh-CN" dirty="0"/>
              <a:t>Data collecting methods: survey, interview, questionnaire, behavior logging, eye-tracking, annotation, and etc.</a:t>
            </a:r>
          </a:p>
          <a:p>
            <a:pPr lvl="1"/>
            <a:r>
              <a:rPr lang="en-US" altLang="zh-CN" dirty="0"/>
              <a:t>Something you should consider when collecting user behavior data</a:t>
            </a:r>
          </a:p>
          <a:p>
            <a:pPr lvl="1"/>
            <a:r>
              <a:rPr lang="en-US" altLang="zh-CN" dirty="0"/>
              <a:t>A short Q&amp;A</a:t>
            </a:r>
          </a:p>
          <a:p>
            <a:pPr lvl="1"/>
            <a:endParaRPr lang="en-US" altLang="zh-CN" dirty="0"/>
          </a:p>
          <a:p>
            <a:pPr lvl="1"/>
            <a:endParaRPr lang="en-US" altLang="zh-CN" dirty="0"/>
          </a:p>
          <a:p>
            <a:pPr lvl="1"/>
            <a:endParaRPr lang="en-US" altLang="zh-CN" dirty="0"/>
          </a:p>
          <a:p>
            <a:pPr lvl="1"/>
            <a:endParaRPr lang="en-US" altLang="zh-CN" dirty="0"/>
          </a:p>
        </p:txBody>
      </p:sp>
      <p:sp>
        <p:nvSpPr>
          <p:cNvPr id="4" name="灯片编号占位符 3">
            <a:extLst>
              <a:ext uri="{FF2B5EF4-FFF2-40B4-BE49-F238E27FC236}">
                <a16:creationId xmlns:a16="http://schemas.microsoft.com/office/drawing/2014/main" id="{D9C3CAAE-A3E6-4FCB-A156-5543B3EA54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79617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 we are</a:t>
            </a:r>
            <a:endParaRPr dirty="0"/>
          </a:p>
        </p:txBody>
      </p:sp>
      <p:sp>
        <p:nvSpPr>
          <p:cNvPr id="100" name="Google Shape;100;p15"/>
          <p:cNvSpPr txBox="1">
            <a:spLocks noGrp="1"/>
          </p:cNvSpPr>
          <p:nvPr>
            <p:ph type="body" idx="1"/>
          </p:nvPr>
        </p:nvSpPr>
        <p:spPr>
          <a:xfrm>
            <a:off x="729450" y="1390825"/>
            <a:ext cx="5929968" cy="3255066"/>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err="1"/>
              <a:t>Xiaohui</a:t>
            </a:r>
            <a:r>
              <a:rPr lang="en-US" altLang="zh-CN" b="1" dirty="0"/>
              <a:t> </a:t>
            </a:r>
            <a:r>
              <a:rPr lang="en-US" altLang="zh-CN" b="1" dirty="0" err="1"/>
              <a:t>Xie</a:t>
            </a:r>
            <a:r>
              <a:rPr lang="en-US" altLang="zh-CN" dirty="0"/>
              <a:t>, Ph.D. student at DCST, Tsinghua University</a:t>
            </a:r>
          </a:p>
          <a:p>
            <a:pPr lvl="1" indent="-323850">
              <a:lnSpc>
                <a:spcPct val="150000"/>
              </a:lnSpc>
              <a:spcBef>
                <a:spcPts val="0"/>
              </a:spcBef>
              <a:buSzPts val="1500"/>
              <a:buChar char="●"/>
            </a:pPr>
            <a:r>
              <a:rPr lang="en-US" altLang="zh-CN" sz="1300" dirty="0"/>
              <a:t>Research interests: Multimedia search, User behavior modeling and Artificial intelligence</a:t>
            </a:r>
          </a:p>
          <a:p>
            <a:pPr lvl="1" indent="-323850">
              <a:lnSpc>
                <a:spcPct val="150000"/>
              </a:lnSpc>
              <a:spcBef>
                <a:spcPts val="0"/>
              </a:spcBef>
              <a:buSzPts val="1500"/>
              <a:buChar char="●"/>
            </a:pPr>
            <a:r>
              <a:rPr lang="en-US" altLang="zh-CN" sz="1300" dirty="0"/>
              <a:t>Website:  </a:t>
            </a:r>
            <a:r>
              <a:rPr lang="en-US" altLang="zh-CN" sz="1300" dirty="0">
                <a:hlinkClick r:id="rId3"/>
              </a:rPr>
              <a:t>https://thuxiexiaohui.github.io/</a:t>
            </a:r>
            <a:endParaRPr lang="en-US" altLang="zh-CN" sz="1300" dirty="0"/>
          </a:p>
          <a:p>
            <a:pPr marL="133350" lvl="0" indent="0">
              <a:lnSpc>
                <a:spcPct val="150000"/>
              </a:lnSpc>
              <a:buSzPts val="1500"/>
              <a:buNone/>
            </a:pPr>
            <a:endParaRPr lang="en-US" altLang="zh-CN" sz="1500" b="1" dirty="0"/>
          </a:p>
          <a:p>
            <a:pPr lvl="0" indent="-323850">
              <a:lnSpc>
                <a:spcPct val="150000"/>
              </a:lnSpc>
              <a:buSzPts val="1500"/>
            </a:pPr>
            <a:r>
              <a:rPr lang="en-US" altLang="zh-CN" b="1" dirty="0" err="1"/>
              <a:t>Jiaxin</a:t>
            </a:r>
            <a:r>
              <a:rPr lang="en-US" altLang="zh-CN" b="1" dirty="0"/>
              <a:t> Mao</a:t>
            </a:r>
            <a:r>
              <a:rPr lang="en-US" altLang="zh-CN" dirty="0"/>
              <a:t>, Postdoctoral researcher at DCST, Tsinghua University</a:t>
            </a:r>
          </a:p>
          <a:p>
            <a:pPr lvl="1" indent="-323850">
              <a:lnSpc>
                <a:spcPct val="150000"/>
              </a:lnSpc>
              <a:spcBef>
                <a:spcPts val="0"/>
              </a:spcBef>
              <a:buSzPts val="1500"/>
              <a:buChar char="●"/>
            </a:pPr>
            <a:r>
              <a:rPr lang="en-US" altLang="zh-CN" sz="1300" dirty="0"/>
              <a:t>Research interests: Information Retrieval, Web Search, and Applied Machine Learning</a:t>
            </a:r>
          </a:p>
          <a:p>
            <a:pPr lvl="1" indent="-323850">
              <a:lnSpc>
                <a:spcPct val="150000"/>
              </a:lnSpc>
              <a:spcBef>
                <a:spcPts val="0"/>
              </a:spcBef>
              <a:buSzPts val="1500"/>
              <a:buChar char="●"/>
            </a:pPr>
            <a:r>
              <a:rPr lang="en-US" altLang="zh-CN" sz="1300" dirty="0"/>
              <a:t>Website:  </a:t>
            </a:r>
            <a:r>
              <a:rPr lang="en-US" altLang="zh-CN" sz="1300" dirty="0">
                <a:hlinkClick r:id="rId4"/>
              </a:rPr>
              <a:t>https://sites.google.com/site/maojiaxin/</a:t>
            </a:r>
            <a:endParaRPr lang="en-US" altLang="zh-CN" sz="1300" dirty="0"/>
          </a:p>
          <a:p>
            <a:pPr lvl="1" indent="-323850">
              <a:lnSpc>
                <a:spcPct val="150000"/>
              </a:lnSpc>
              <a:spcBef>
                <a:spcPts val="0"/>
              </a:spcBef>
              <a:buSzPts val="1500"/>
              <a:buChar char="●"/>
            </a:pPr>
            <a:endParaRPr lang="en-US" altLang="zh-CN" sz="1500" dirty="0"/>
          </a:p>
          <a:p>
            <a:pPr lvl="1" indent="-323850">
              <a:lnSpc>
                <a:spcPct val="150000"/>
              </a:lnSpc>
              <a:spcBef>
                <a:spcPts val="0"/>
              </a:spcBef>
              <a:buSzPts val="1500"/>
              <a:buChar char="●"/>
            </a:pPr>
            <a:endParaRPr lang="en-US" altLang="zh-CN" dirty="0"/>
          </a:p>
        </p:txBody>
      </p:sp>
      <p:pic>
        <p:nvPicPr>
          <p:cNvPr id="3" name="图片 2">
            <a:extLst>
              <a:ext uri="{FF2B5EF4-FFF2-40B4-BE49-F238E27FC236}">
                <a16:creationId xmlns:a16="http://schemas.microsoft.com/office/drawing/2014/main" id="{43D4DBE1-3BE8-2244-89E8-556636FD0884}"/>
              </a:ext>
            </a:extLst>
          </p:cNvPr>
          <p:cNvPicPr>
            <a:picLocks noChangeAspect="1"/>
          </p:cNvPicPr>
          <p:nvPr/>
        </p:nvPicPr>
        <p:blipFill>
          <a:blip r:embed="rId5"/>
          <a:stretch>
            <a:fillRect/>
          </a:stretch>
        </p:blipFill>
        <p:spPr>
          <a:xfrm>
            <a:off x="7124964" y="1262204"/>
            <a:ext cx="1142320" cy="1468318"/>
          </a:xfrm>
          <a:prstGeom prst="rect">
            <a:avLst/>
          </a:prstGeom>
        </p:spPr>
      </p:pic>
      <p:pic>
        <p:nvPicPr>
          <p:cNvPr id="4" name="图片 3">
            <a:extLst>
              <a:ext uri="{FF2B5EF4-FFF2-40B4-BE49-F238E27FC236}">
                <a16:creationId xmlns:a16="http://schemas.microsoft.com/office/drawing/2014/main" id="{96AF49F2-7C33-AF48-8A5C-118957819B3E}"/>
              </a:ext>
            </a:extLst>
          </p:cNvPr>
          <p:cNvPicPr>
            <a:picLocks noChangeAspect="1"/>
          </p:cNvPicPr>
          <p:nvPr/>
        </p:nvPicPr>
        <p:blipFill>
          <a:blip r:embed="rId6"/>
          <a:stretch>
            <a:fillRect/>
          </a:stretch>
        </p:blipFill>
        <p:spPr>
          <a:xfrm>
            <a:off x="7124965" y="3062037"/>
            <a:ext cx="1142320" cy="1523094"/>
          </a:xfrm>
          <a:prstGeom prst="rect">
            <a:avLst/>
          </a:prstGeom>
        </p:spPr>
      </p:pic>
      <p:sp>
        <p:nvSpPr>
          <p:cNvPr id="2" name="灯片编号占位符 1">
            <a:extLst>
              <a:ext uri="{FF2B5EF4-FFF2-40B4-BE49-F238E27FC236}">
                <a16:creationId xmlns:a16="http://schemas.microsoft.com/office/drawing/2014/main" id="{A7CEAF49-084F-DB4F-B09B-54B9DC8FA8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1776556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60472-D68D-4DD2-80E4-4A94D21CE0DE}"/>
              </a:ext>
            </a:extLst>
          </p:cNvPr>
          <p:cNvSpPr>
            <a:spLocks noGrp="1"/>
          </p:cNvSpPr>
          <p:nvPr>
            <p:ph type="title"/>
          </p:nvPr>
        </p:nvSpPr>
        <p:spPr/>
        <p:txBody>
          <a:bodyPr/>
          <a:lstStyle/>
          <a:p>
            <a:r>
              <a:rPr lang="en-US" altLang="zh-CN" dirty="0"/>
              <a:t>Different types of user behavior models</a:t>
            </a:r>
            <a:endParaRPr lang="zh-CN" altLang="en-US" dirty="0"/>
          </a:p>
        </p:txBody>
      </p:sp>
      <p:sp>
        <p:nvSpPr>
          <p:cNvPr id="3" name="文本占位符 2">
            <a:extLst>
              <a:ext uri="{FF2B5EF4-FFF2-40B4-BE49-F238E27FC236}">
                <a16:creationId xmlns:a16="http://schemas.microsoft.com/office/drawing/2014/main" id="{02E5DE5D-29CA-4549-8056-11AECCCDC422}"/>
              </a:ext>
            </a:extLst>
          </p:cNvPr>
          <p:cNvSpPr>
            <a:spLocks noGrp="1"/>
          </p:cNvSpPr>
          <p:nvPr>
            <p:ph type="body" idx="1"/>
          </p:nvPr>
        </p:nvSpPr>
        <p:spPr/>
        <p:txBody>
          <a:bodyPr/>
          <a:lstStyle/>
          <a:p>
            <a:r>
              <a:rPr lang="en-US" altLang="zh-CN" dirty="0"/>
              <a:t>“All models are wrong, but some are useful.”- George E.P. Box </a:t>
            </a:r>
            <a:endParaRPr lang="en-US" altLang="zh-CN" b="1" dirty="0"/>
          </a:p>
          <a:p>
            <a:r>
              <a:rPr lang="en-US" altLang="zh-CN" dirty="0"/>
              <a:t>Qualitative&amp; conceptual models:</a:t>
            </a:r>
          </a:p>
          <a:p>
            <a:pPr lvl="1"/>
            <a:r>
              <a:rPr lang="en-US" altLang="zh-CN" dirty="0"/>
              <a:t>Qualitatively</a:t>
            </a:r>
            <a:r>
              <a:rPr lang="zh-CN" altLang="en-US" dirty="0"/>
              <a:t> </a:t>
            </a:r>
            <a:r>
              <a:rPr lang="en-US" altLang="zh-CN" b="1" dirty="0"/>
              <a:t>describing and characterizing</a:t>
            </a:r>
            <a:r>
              <a:rPr lang="en-US" altLang="zh-CN" dirty="0"/>
              <a:t> user behavior in vertical search</a:t>
            </a:r>
          </a:p>
          <a:p>
            <a:pPr lvl="1"/>
            <a:r>
              <a:rPr lang="en-US" altLang="zh-CN" b="1" dirty="0"/>
              <a:t>Suggesting</a:t>
            </a:r>
            <a:r>
              <a:rPr lang="en-US" altLang="zh-CN" dirty="0"/>
              <a:t> relationship between factors</a:t>
            </a:r>
          </a:p>
          <a:p>
            <a:pPr lvl="1"/>
            <a:r>
              <a:rPr lang="en-US" altLang="zh-CN" b="1" dirty="0"/>
              <a:t>Generating</a:t>
            </a:r>
            <a:r>
              <a:rPr lang="en-US" altLang="zh-CN" dirty="0"/>
              <a:t> hypothesis and assumptions about user behavior</a:t>
            </a:r>
          </a:p>
        </p:txBody>
      </p:sp>
      <p:sp>
        <p:nvSpPr>
          <p:cNvPr id="4" name="灯片编号占位符 3">
            <a:extLst>
              <a:ext uri="{FF2B5EF4-FFF2-40B4-BE49-F238E27FC236}">
                <a16:creationId xmlns:a16="http://schemas.microsoft.com/office/drawing/2014/main" id="{3098D6D7-2DFA-411F-89F0-BF745E8A57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429905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60472-D68D-4DD2-80E4-4A94D21CE0DE}"/>
              </a:ext>
            </a:extLst>
          </p:cNvPr>
          <p:cNvSpPr>
            <a:spLocks noGrp="1"/>
          </p:cNvSpPr>
          <p:nvPr>
            <p:ph type="title"/>
          </p:nvPr>
        </p:nvSpPr>
        <p:spPr/>
        <p:txBody>
          <a:bodyPr/>
          <a:lstStyle/>
          <a:p>
            <a:r>
              <a:rPr lang="en-US" altLang="zh-CN" dirty="0"/>
              <a:t>Different types of user behavior models</a:t>
            </a:r>
            <a:endParaRPr lang="zh-CN" altLang="en-US" dirty="0"/>
          </a:p>
        </p:txBody>
      </p:sp>
      <p:sp>
        <p:nvSpPr>
          <p:cNvPr id="3" name="文本占位符 2">
            <a:extLst>
              <a:ext uri="{FF2B5EF4-FFF2-40B4-BE49-F238E27FC236}">
                <a16:creationId xmlns:a16="http://schemas.microsoft.com/office/drawing/2014/main" id="{02E5DE5D-29CA-4549-8056-11AECCCDC422}"/>
              </a:ext>
            </a:extLst>
          </p:cNvPr>
          <p:cNvSpPr>
            <a:spLocks noGrp="1"/>
          </p:cNvSpPr>
          <p:nvPr>
            <p:ph type="body" idx="1"/>
          </p:nvPr>
        </p:nvSpPr>
        <p:spPr/>
        <p:txBody>
          <a:bodyPr/>
          <a:lstStyle/>
          <a:p>
            <a:r>
              <a:rPr lang="en-US" altLang="zh-CN" dirty="0"/>
              <a:t>Quantitative &amp; statistical models:</a:t>
            </a:r>
          </a:p>
          <a:p>
            <a:pPr lvl="1"/>
            <a:r>
              <a:rPr lang="en-US" altLang="zh-CN" dirty="0"/>
              <a:t>Quantitatively </a:t>
            </a:r>
            <a:r>
              <a:rPr lang="en-US" altLang="zh-CN" b="1" dirty="0"/>
              <a:t>modeling</a:t>
            </a:r>
            <a:r>
              <a:rPr lang="en-US" altLang="zh-CN" dirty="0"/>
              <a:t> user behavior</a:t>
            </a:r>
          </a:p>
          <a:p>
            <a:pPr lvl="2"/>
            <a:r>
              <a:rPr lang="en-US" altLang="zh-CN" b="1" dirty="0"/>
              <a:t>Measuring</a:t>
            </a:r>
            <a:r>
              <a:rPr lang="en-US" altLang="zh-CN" dirty="0"/>
              <a:t> the </a:t>
            </a:r>
            <a:r>
              <a:rPr lang="en-US" altLang="zh-CN" b="1" dirty="0"/>
              <a:t>correlation</a:t>
            </a:r>
            <a:r>
              <a:rPr lang="en-US" altLang="zh-CN" dirty="0"/>
              <a:t> between factors</a:t>
            </a:r>
          </a:p>
          <a:p>
            <a:pPr lvl="2"/>
            <a:r>
              <a:rPr lang="en-US" altLang="zh-CN" b="1" dirty="0"/>
              <a:t>Testing</a:t>
            </a:r>
            <a:r>
              <a:rPr lang="en-US" altLang="zh-CN" dirty="0"/>
              <a:t> behavioral hypotheses  </a:t>
            </a:r>
          </a:p>
          <a:p>
            <a:pPr lvl="2"/>
            <a:r>
              <a:rPr lang="en-US" altLang="zh-CN" b="1" dirty="0"/>
              <a:t>Identifying</a:t>
            </a:r>
            <a:r>
              <a:rPr lang="en-US" altLang="zh-CN" dirty="0"/>
              <a:t> the </a:t>
            </a:r>
            <a:r>
              <a:rPr lang="en-US" altLang="zh-CN" b="1" dirty="0"/>
              <a:t>causal relationship</a:t>
            </a:r>
            <a:r>
              <a:rPr lang="en-US" altLang="zh-CN" dirty="0"/>
              <a:t> between factors</a:t>
            </a:r>
          </a:p>
          <a:p>
            <a:pPr lvl="1"/>
            <a:r>
              <a:rPr lang="en-US" altLang="zh-CN" b="1" dirty="0"/>
              <a:t>Explaining </a:t>
            </a:r>
            <a:r>
              <a:rPr lang="en-US" altLang="zh-CN" dirty="0"/>
              <a:t>the relationship between different factors</a:t>
            </a:r>
          </a:p>
        </p:txBody>
      </p:sp>
      <p:sp>
        <p:nvSpPr>
          <p:cNvPr id="4" name="灯片编号占位符 3">
            <a:extLst>
              <a:ext uri="{FF2B5EF4-FFF2-40B4-BE49-F238E27FC236}">
                <a16:creationId xmlns:a16="http://schemas.microsoft.com/office/drawing/2014/main" id="{3098D6D7-2DFA-411F-89F0-BF745E8A57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44372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60472-D68D-4DD2-80E4-4A94D21CE0DE}"/>
              </a:ext>
            </a:extLst>
          </p:cNvPr>
          <p:cNvSpPr>
            <a:spLocks noGrp="1"/>
          </p:cNvSpPr>
          <p:nvPr>
            <p:ph type="title"/>
          </p:nvPr>
        </p:nvSpPr>
        <p:spPr/>
        <p:txBody>
          <a:bodyPr/>
          <a:lstStyle/>
          <a:p>
            <a:r>
              <a:rPr lang="en-US" altLang="zh-CN" dirty="0"/>
              <a:t>Different types of user behavior models</a:t>
            </a:r>
            <a:endParaRPr lang="zh-CN" altLang="en-US" dirty="0"/>
          </a:p>
        </p:txBody>
      </p:sp>
      <p:sp>
        <p:nvSpPr>
          <p:cNvPr id="3" name="文本占位符 2">
            <a:extLst>
              <a:ext uri="{FF2B5EF4-FFF2-40B4-BE49-F238E27FC236}">
                <a16:creationId xmlns:a16="http://schemas.microsoft.com/office/drawing/2014/main" id="{02E5DE5D-29CA-4549-8056-11AECCCDC422}"/>
              </a:ext>
            </a:extLst>
          </p:cNvPr>
          <p:cNvSpPr>
            <a:spLocks noGrp="1"/>
          </p:cNvSpPr>
          <p:nvPr>
            <p:ph type="body" idx="1"/>
          </p:nvPr>
        </p:nvSpPr>
        <p:spPr/>
        <p:txBody>
          <a:bodyPr/>
          <a:lstStyle/>
          <a:p>
            <a:r>
              <a:rPr lang="en-US" altLang="zh-CN" dirty="0"/>
              <a:t>Predictive models:</a:t>
            </a:r>
          </a:p>
          <a:p>
            <a:pPr lvl="1"/>
            <a:r>
              <a:rPr lang="en-US" altLang="zh-CN" b="1" dirty="0"/>
              <a:t>Predicting</a:t>
            </a:r>
            <a:r>
              <a:rPr lang="en-US" altLang="zh-CN" dirty="0"/>
              <a:t> user behavior in vertical search</a:t>
            </a:r>
          </a:p>
          <a:p>
            <a:pPr lvl="1"/>
            <a:r>
              <a:rPr lang="en-US" altLang="zh-CN" dirty="0"/>
              <a:t>E.g. predicting whether the user will click an image/ download an app/ purchase an item</a:t>
            </a:r>
          </a:p>
          <a:p>
            <a:pPr lvl="1"/>
            <a:r>
              <a:rPr lang="en-US" altLang="zh-CN" dirty="0"/>
              <a:t>Using</a:t>
            </a:r>
            <a:r>
              <a:rPr lang="zh-CN" altLang="en-US" dirty="0"/>
              <a:t> </a:t>
            </a:r>
            <a:r>
              <a:rPr lang="en-US" altLang="zh-CN" dirty="0"/>
              <a:t>machine</a:t>
            </a:r>
            <a:r>
              <a:rPr lang="zh-CN" altLang="en-US" dirty="0"/>
              <a:t> </a:t>
            </a:r>
            <a:r>
              <a:rPr lang="en-US" altLang="zh-CN" dirty="0"/>
              <a:t>learning</a:t>
            </a:r>
            <a:r>
              <a:rPr lang="zh-CN" altLang="en-US" dirty="0"/>
              <a:t> </a:t>
            </a:r>
            <a:r>
              <a:rPr lang="en-US" altLang="zh-CN" dirty="0"/>
              <a:t>and</a:t>
            </a:r>
            <a:r>
              <a:rPr lang="zh-CN" altLang="en-US" dirty="0"/>
              <a:t> </a:t>
            </a:r>
            <a:r>
              <a:rPr lang="en-US" altLang="zh-CN" dirty="0"/>
              <a:t>deep</a:t>
            </a:r>
            <a:r>
              <a:rPr lang="zh-CN" altLang="en-US" dirty="0"/>
              <a:t> </a:t>
            </a:r>
            <a:r>
              <a:rPr lang="en-US" altLang="zh-CN" dirty="0"/>
              <a:t>learning</a:t>
            </a:r>
            <a:r>
              <a:rPr lang="zh-CN" altLang="en-US" dirty="0"/>
              <a:t> </a:t>
            </a:r>
            <a:r>
              <a:rPr lang="en-US" altLang="zh-CN" dirty="0"/>
              <a:t>models</a:t>
            </a:r>
            <a:r>
              <a:rPr lang="zh-CN" altLang="en-US" dirty="0"/>
              <a:t> </a:t>
            </a:r>
            <a:r>
              <a:rPr lang="en-US" altLang="zh-CN" dirty="0"/>
              <a:t>for</a:t>
            </a:r>
            <a:r>
              <a:rPr lang="zh-CN" altLang="en-US" dirty="0"/>
              <a:t> </a:t>
            </a:r>
            <a:r>
              <a:rPr lang="en-US" altLang="zh-CN" dirty="0"/>
              <a:t>better</a:t>
            </a:r>
            <a:r>
              <a:rPr lang="zh-CN" altLang="en-US" dirty="0"/>
              <a:t> </a:t>
            </a:r>
            <a:r>
              <a:rPr lang="en-US" altLang="zh-CN" dirty="0"/>
              <a:t>prediction</a:t>
            </a:r>
            <a:r>
              <a:rPr lang="zh-CN" altLang="en-US" dirty="0"/>
              <a:t> </a:t>
            </a:r>
            <a:r>
              <a:rPr lang="en-US" altLang="zh-CN" dirty="0"/>
              <a:t>performance</a:t>
            </a:r>
          </a:p>
        </p:txBody>
      </p:sp>
      <p:sp>
        <p:nvSpPr>
          <p:cNvPr id="4" name="灯片编号占位符 3">
            <a:extLst>
              <a:ext uri="{FF2B5EF4-FFF2-40B4-BE49-F238E27FC236}">
                <a16:creationId xmlns:a16="http://schemas.microsoft.com/office/drawing/2014/main" id="{3098D6D7-2DFA-411F-89F0-BF745E8A57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159298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60472-D68D-4DD2-80E4-4A94D21CE0DE}"/>
              </a:ext>
            </a:extLst>
          </p:cNvPr>
          <p:cNvSpPr>
            <a:spLocks noGrp="1"/>
          </p:cNvSpPr>
          <p:nvPr>
            <p:ph type="title"/>
          </p:nvPr>
        </p:nvSpPr>
        <p:spPr/>
        <p:txBody>
          <a:bodyPr/>
          <a:lstStyle/>
          <a:p>
            <a:r>
              <a:rPr lang="en-US" altLang="zh-CN" dirty="0"/>
              <a:t>Two important models</a:t>
            </a:r>
            <a:endParaRPr lang="zh-CN" altLang="en-US" dirty="0"/>
          </a:p>
        </p:txBody>
      </p:sp>
      <p:sp>
        <p:nvSpPr>
          <p:cNvPr id="3" name="文本占位符 2">
            <a:extLst>
              <a:ext uri="{FF2B5EF4-FFF2-40B4-BE49-F238E27FC236}">
                <a16:creationId xmlns:a16="http://schemas.microsoft.com/office/drawing/2014/main" id="{02E5DE5D-29CA-4549-8056-11AECCCDC422}"/>
              </a:ext>
            </a:extLst>
          </p:cNvPr>
          <p:cNvSpPr>
            <a:spLocks noGrp="1"/>
          </p:cNvSpPr>
          <p:nvPr>
            <p:ph type="body" idx="1"/>
          </p:nvPr>
        </p:nvSpPr>
        <p:spPr/>
        <p:txBody>
          <a:bodyPr/>
          <a:lstStyle/>
          <a:p>
            <a:r>
              <a:rPr lang="en-US" altLang="zh-CN" dirty="0"/>
              <a:t>Evaluation models:</a:t>
            </a:r>
          </a:p>
          <a:p>
            <a:pPr lvl="1"/>
            <a:r>
              <a:rPr lang="en-US" altLang="zh-CN" b="1" dirty="0"/>
              <a:t>Estimating </a:t>
            </a:r>
            <a:r>
              <a:rPr lang="en-US" altLang="zh-CN" dirty="0"/>
              <a:t>user satisfaction and user preference over systems</a:t>
            </a:r>
          </a:p>
          <a:p>
            <a:pPr lvl="1"/>
            <a:r>
              <a:rPr lang="en-US" altLang="zh-CN" dirty="0"/>
              <a:t>Usually based on a user behavior model for how users interact with the SERP</a:t>
            </a:r>
          </a:p>
          <a:p>
            <a:pPr marL="615950" lvl="1" indent="0">
              <a:buNone/>
            </a:pPr>
            <a:endParaRPr lang="en-US" altLang="zh-CN" dirty="0"/>
          </a:p>
          <a:p>
            <a:r>
              <a:rPr lang="en-US" altLang="zh-CN" dirty="0"/>
              <a:t>Ranking models:</a:t>
            </a:r>
          </a:p>
          <a:p>
            <a:pPr lvl="1"/>
            <a:r>
              <a:rPr lang="en-US" altLang="zh-CN" b="1" dirty="0"/>
              <a:t>Modeling</a:t>
            </a:r>
            <a:r>
              <a:rPr lang="en-US" altLang="zh-CN" dirty="0"/>
              <a:t> the relevance or utility of vertical search results </a:t>
            </a:r>
          </a:p>
          <a:p>
            <a:pPr lvl="1"/>
            <a:r>
              <a:rPr lang="en-US" altLang="zh-CN" dirty="0"/>
              <a:t>So that</a:t>
            </a:r>
            <a:r>
              <a:rPr lang="zh-CN" altLang="en-US" dirty="0"/>
              <a:t> </a:t>
            </a:r>
            <a:r>
              <a:rPr lang="en-US" altLang="zh-CN" dirty="0"/>
              <a:t>the</a:t>
            </a:r>
            <a:r>
              <a:rPr lang="zh-CN" altLang="en-US" dirty="0"/>
              <a:t> </a:t>
            </a:r>
            <a:r>
              <a:rPr lang="en-US" altLang="zh-CN" dirty="0"/>
              <a:t>system can rank the “best” results at top positions </a:t>
            </a:r>
          </a:p>
          <a:p>
            <a:pPr lvl="1"/>
            <a:r>
              <a:rPr lang="en-US" altLang="zh-CN" dirty="0"/>
              <a:t>A user behavior model?</a:t>
            </a:r>
          </a:p>
          <a:p>
            <a:pPr lvl="1"/>
            <a:endParaRPr lang="en-US" altLang="zh-CN" dirty="0"/>
          </a:p>
        </p:txBody>
      </p:sp>
      <p:sp>
        <p:nvSpPr>
          <p:cNvPr id="4" name="灯片编号占位符 3">
            <a:extLst>
              <a:ext uri="{FF2B5EF4-FFF2-40B4-BE49-F238E27FC236}">
                <a16:creationId xmlns:a16="http://schemas.microsoft.com/office/drawing/2014/main" id="{3098D6D7-2DFA-411F-89F0-BF745E8A57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253402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5708-91C0-5245-8713-B666FCDA5CB9}"/>
              </a:ext>
            </a:extLst>
          </p:cNvPr>
          <p:cNvSpPr>
            <a:spLocks noGrp="1"/>
          </p:cNvSpPr>
          <p:nvPr>
            <p:ph type="title"/>
          </p:nvPr>
        </p:nvSpPr>
        <p:spPr/>
        <p:txBody>
          <a:bodyPr/>
          <a:lstStyle/>
          <a:p>
            <a:r>
              <a:rPr lang="en-US" altLang="zh-CN" dirty="0"/>
              <a:t>How user behavior data helps user modeling </a:t>
            </a:r>
            <a:br>
              <a:rPr lang="en-US" altLang="zh-CN" dirty="0"/>
            </a:br>
            <a:endParaRPr lang="en-CN" dirty="0"/>
          </a:p>
        </p:txBody>
      </p:sp>
      <p:sp>
        <p:nvSpPr>
          <p:cNvPr id="3" name="Text Placeholder 2">
            <a:extLst>
              <a:ext uri="{FF2B5EF4-FFF2-40B4-BE49-F238E27FC236}">
                <a16:creationId xmlns:a16="http://schemas.microsoft.com/office/drawing/2014/main" id="{AAD0953B-0A23-9B4C-BCAE-4E9760154E01}"/>
              </a:ext>
            </a:extLst>
          </p:cNvPr>
          <p:cNvSpPr>
            <a:spLocks noGrp="1"/>
          </p:cNvSpPr>
          <p:nvPr>
            <p:ph type="body" idx="1"/>
          </p:nvPr>
        </p:nvSpPr>
        <p:spPr/>
        <p:txBody>
          <a:bodyPr/>
          <a:lstStyle/>
          <a:p>
            <a:r>
              <a:rPr lang="en-US" altLang="zh-CN" dirty="0"/>
              <a:t>For</a:t>
            </a:r>
            <a:r>
              <a:rPr lang="zh-CN" altLang="en-US" dirty="0"/>
              <a:t> </a:t>
            </a:r>
            <a:r>
              <a:rPr lang="en-US" altLang="zh-CN" dirty="0"/>
              <a:t>qualitative/conceptual models:</a:t>
            </a:r>
          </a:p>
          <a:p>
            <a:pPr lvl="1"/>
            <a:r>
              <a:rPr lang="en-US" altLang="zh-CN" b="1" dirty="0"/>
              <a:t>Inspecting</a:t>
            </a:r>
            <a:r>
              <a:rPr lang="zh-CN" altLang="en-US" b="1" dirty="0"/>
              <a:t> </a:t>
            </a:r>
            <a:r>
              <a:rPr lang="en-US" altLang="zh-CN" dirty="0"/>
              <a:t>and</a:t>
            </a:r>
            <a:r>
              <a:rPr lang="zh-CN" altLang="en-US" dirty="0"/>
              <a:t> </a:t>
            </a:r>
            <a:r>
              <a:rPr lang="en-US" altLang="zh-CN" b="1" dirty="0"/>
              <a:t>analyzing</a:t>
            </a:r>
            <a:r>
              <a:rPr lang="zh-CN" altLang="en-US" dirty="0"/>
              <a:t> </a:t>
            </a:r>
            <a:r>
              <a:rPr lang="en-US" altLang="zh-CN" dirty="0"/>
              <a:t>user</a:t>
            </a:r>
            <a:r>
              <a:rPr lang="zh-CN" altLang="en-US" dirty="0"/>
              <a:t> </a:t>
            </a:r>
            <a:r>
              <a:rPr lang="en-US" altLang="zh-CN" dirty="0"/>
              <a:t>behavior</a:t>
            </a:r>
            <a:r>
              <a:rPr lang="zh-CN" altLang="en-US" dirty="0"/>
              <a:t> </a:t>
            </a:r>
            <a:r>
              <a:rPr lang="en-US" altLang="zh-CN" dirty="0"/>
              <a:t>data</a:t>
            </a:r>
            <a:r>
              <a:rPr lang="zh-CN" altLang="en-US" dirty="0"/>
              <a:t> </a:t>
            </a:r>
            <a:r>
              <a:rPr lang="en-US" altLang="zh-CN" dirty="0"/>
              <a:t>may</a:t>
            </a:r>
            <a:r>
              <a:rPr lang="zh-CN" altLang="en-US" dirty="0"/>
              <a:t> </a:t>
            </a:r>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design</a:t>
            </a:r>
            <a:r>
              <a:rPr lang="zh-CN" altLang="en-US" dirty="0"/>
              <a:t> </a:t>
            </a:r>
            <a:r>
              <a:rPr lang="en-US" altLang="zh-CN" dirty="0"/>
              <a:t>new</a:t>
            </a:r>
            <a:r>
              <a:rPr lang="zh-CN" altLang="en-US" dirty="0"/>
              <a:t> </a:t>
            </a:r>
            <a:r>
              <a:rPr lang="en-US" altLang="zh-CN" dirty="0"/>
              <a:t>models</a:t>
            </a:r>
            <a:r>
              <a:rPr lang="zh-CN" altLang="en-US" dirty="0"/>
              <a:t> </a:t>
            </a:r>
            <a:r>
              <a:rPr lang="en-US" altLang="zh-CN" dirty="0"/>
              <a:t>or</a:t>
            </a:r>
            <a:r>
              <a:rPr lang="zh-CN" altLang="en-US" dirty="0"/>
              <a:t> </a:t>
            </a:r>
            <a:r>
              <a:rPr lang="en-US" altLang="zh-CN" dirty="0"/>
              <a:t>revise</a:t>
            </a:r>
            <a:r>
              <a:rPr lang="zh-CN" altLang="en-US" dirty="0"/>
              <a:t> </a:t>
            </a:r>
            <a:r>
              <a:rPr lang="en-US" altLang="zh-CN" dirty="0"/>
              <a:t>old</a:t>
            </a:r>
            <a:r>
              <a:rPr lang="zh-CN" altLang="en-US" dirty="0"/>
              <a:t> </a:t>
            </a:r>
            <a:r>
              <a:rPr lang="en-US" altLang="zh-CN" dirty="0"/>
              <a:t>ones</a:t>
            </a:r>
          </a:p>
          <a:p>
            <a:pPr lvl="1"/>
            <a:r>
              <a:rPr lang="en-US" altLang="zh-CN" dirty="0"/>
              <a:t>For</a:t>
            </a:r>
            <a:r>
              <a:rPr lang="zh-CN" altLang="en-US" dirty="0"/>
              <a:t> </a:t>
            </a:r>
            <a:r>
              <a:rPr lang="en-US" altLang="zh-CN" dirty="0"/>
              <a:t>example:</a:t>
            </a:r>
          </a:p>
          <a:p>
            <a:pPr lvl="2"/>
            <a:r>
              <a:rPr lang="en-US" altLang="zh-CN" dirty="0"/>
              <a:t>Observing</a:t>
            </a:r>
            <a:r>
              <a:rPr lang="zh-CN" altLang="en-US" dirty="0"/>
              <a:t> </a:t>
            </a:r>
            <a:r>
              <a:rPr lang="en-US" altLang="zh-CN" dirty="0"/>
              <a:t>that</a:t>
            </a:r>
            <a:r>
              <a:rPr lang="zh-CN" altLang="en-US" dirty="0"/>
              <a:t> </a:t>
            </a:r>
            <a:r>
              <a:rPr lang="en-US" altLang="zh-CN" dirty="0"/>
              <a:t>the</a:t>
            </a:r>
            <a:r>
              <a:rPr lang="zh-CN" altLang="en-US" dirty="0"/>
              <a:t> </a:t>
            </a:r>
            <a:r>
              <a:rPr lang="en-US" altLang="zh-CN" dirty="0"/>
              <a:t>almost</a:t>
            </a:r>
            <a:r>
              <a:rPr lang="zh-CN" altLang="en-US" dirty="0"/>
              <a:t> </a:t>
            </a:r>
            <a:r>
              <a:rPr lang="en-US" altLang="zh-CN" dirty="0"/>
              <a:t>all</a:t>
            </a:r>
            <a:r>
              <a:rPr lang="zh-CN" altLang="en-US" dirty="0"/>
              <a:t> </a:t>
            </a:r>
            <a:r>
              <a:rPr lang="en-US" altLang="zh-CN" dirty="0"/>
              <a:t>image</a:t>
            </a:r>
            <a:r>
              <a:rPr lang="zh-CN" altLang="en-US" dirty="0"/>
              <a:t> </a:t>
            </a:r>
            <a:r>
              <a:rPr lang="en-US" altLang="zh-CN" dirty="0"/>
              <a:t>search</a:t>
            </a:r>
            <a:r>
              <a:rPr lang="zh-CN" altLang="en-US" dirty="0"/>
              <a:t> </a:t>
            </a:r>
            <a:r>
              <a:rPr lang="en-US" altLang="zh-CN" dirty="0"/>
              <a:t>results</a:t>
            </a:r>
            <a:r>
              <a:rPr lang="zh-CN" altLang="en-US" dirty="0"/>
              <a:t> </a:t>
            </a:r>
            <a:r>
              <a:rPr lang="en-US" altLang="zh-CN" dirty="0"/>
              <a:t>is</a:t>
            </a:r>
            <a:r>
              <a:rPr lang="zh-CN" altLang="en-US" dirty="0"/>
              <a:t> </a:t>
            </a:r>
            <a:r>
              <a:rPr lang="en-US" altLang="zh-CN" dirty="0"/>
              <a:t>highly</a:t>
            </a:r>
            <a:r>
              <a:rPr lang="zh-CN" altLang="en-US" dirty="0"/>
              <a:t> </a:t>
            </a:r>
            <a:r>
              <a:rPr lang="en-US" altLang="zh-CN" dirty="0"/>
              <a:t>relevant,</a:t>
            </a:r>
            <a:r>
              <a:rPr lang="zh-CN" altLang="en-US" dirty="0"/>
              <a:t> </a:t>
            </a:r>
            <a:endParaRPr lang="en-US" altLang="zh-CN" dirty="0"/>
          </a:p>
          <a:p>
            <a:pPr lvl="2"/>
            <a:r>
              <a:rPr lang="en-US" altLang="zh-CN" dirty="0"/>
              <a:t>we</a:t>
            </a:r>
            <a:r>
              <a:rPr lang="zh-CN" altLang="en-US" dirty="0"/>
              <a:t> </a:t>
            </a:r>
            <a:r>
              <a:rPr lang="en-US" altLang="zh-CN" dirty="0"/>
              <a:t>speculate</a:t>
            </a:r>
            <a:r>
              <a:rPr lang="zh-CN" altLang="en-US" dirty="0"/>
              <a:t> </a:t>
            </a:r>
            <a:r>
              <a:rPr lang="en-US" altLang="zh-CN" dirty="0"/>
              <a:t>that</a:t>
            </a:r>
            <a:r>
              <a:rPr lang="zh-CN" altLang="en-US" dirty="0"/>
              <a:t> </a:t>
            </a:r>
            <a:r>
              <a:rPr lang="en-US" altLang="zh-CN" dirty="0"/>
              <a:t>other</a:t>
            </a:r>
            <a:r>
              <a:rPr lang="zh-CN" altLang="en-US" dirty="0"/>
              <a:t> </a:t>
            </a:r>
            <a:r>
              <a:rPr lang="en-US" altLang="zh-CN" dirty="0"/>
              <a:t>factors,</a:t>
            </a:r>
            <a:r>
              <a:rPr lang="zh-CN" altLang="en-US" dirty="0"/>
              <a:t> </a:t>
            </a:r>
            <a:r>
              <a:rPr lang="en-US" altLang="zh-CN" dirty="0"/>
              <a:t>such</a:t>
            </a:r>
            <a:r>
              <a:rPr lang="zh-CN" altLang="en-US" dirty="0"/>
              <a:t> </a:t>
            </a:r>
            <a:r>
              <a:rPr lang="en-US" altLang="zh-CN" dirty="0"/>
              <a:t>as</a:t>
            </a:r>
            <a:r>
              <a:rPr lang="zh-CN" altLang="en-US" dirty="0"/>
              <a:t> </a:t>
            </a:r>
            <a:r>
              <a:rPr lang="en-US" altLang="zh-CN" dirty="0"/>
              <a:t>the</a:t>
            </a:r>
            <a:r>
              <a:rPr lang="zh-CN" altLang="en-US" dirty="0"/>
              <a:t> </a:t>
            </a:r>
            <a:r>
              <a:rPr lang="en-US" altLang="zh-CN" dirty="0"/>
              <a:t>quality</a:t>
            </a:r>
            <a:r>
              <a:rPr lang="zh-CN" altLang="en-US" dirty="0"/>
              <a:t> </a:t>
            </a:r>
            <a:r>
              <a:rPr lang="en-US" altLang="zh-CN" dirty="0"/>
              <a:t>of</a:t>
            </a:r>
            <a:r>
              <a:rPr lang="zh-CN" altLang="en-US" dirty="0"/>
              <a:t> </a:t>
            </a:r>
            <a:r>
              <a:rPr lang="en-US" altLang="zh-CN" dirty="0"/>
              <a:t>the</a:t>
            </a:r>
            <a:r>
              <a:rPr lang="zh-CN" altLang="en-US" dirty="0"/>
              <a:t> </a:t>
            </a:r>
            <a:r>
              <a:rPr lang="en-US" altLang="zh-CN" dirty="0"/>
              <a:t>image,</a:t>
            </a:r>
            <a:r>
              <a:rPr lang="zh-CN" altLang="en-US" dirty="0"/>
              <a:t>  </a:t>
            </a:r>
            <a:r>
              <a:rPr lang="en-US" altLang="zh-CN" dirty="0"/>
              <a:t>may</a:t>
            </a:r>
            <a:r>
              <a:rPr lang="zh-CN" altLang="en-US" dirty="0"/>
              <a:t> </a:t>
            </a:r>
            <a:r>
              <a:rPr lang="en-US" altLang="zh-CN" dirty="0"/>
              <a:t>affect</a:t>
            </a:r>
            <a:r>
              <a:rPr lang="zh-CN" altLang="en-US" dirty="0"/>
              <a:t> </a:t>
            </a:r>
            <a:r>
              <a:rPr lang="en-US" altLang="zh-CN" dirty="0"/>
              <a:t>users’</a:t>
            </a:r>
            <a:r>
              <a:rPr lang="zh-CN" altLang="en-US" dirty="0"/>
              <a:t> </a:t>
            </a:r>
            <a:r>
              <a:rPr lang="en-US" altLang="zh-CN" dirty="0"/>
              <a:t>preference</a:t>
            </a:r>
            <a:r>
              <a:rPr lang="zh-CN" altLang="en-US" dirty="0"/>
              <a:t> </a:t>
            </a:r>
            <a:r>
              <a:rPr lang="en-US" altLang="zh-CN" dirty="0"/>
              <a:t>over</a:t>
            </a:r>
            <a:r>
              <a:rPr lang="zh-CN" altLang="en-US" dirty="0"/>
              <a:t> </a:t>
            </a:r>
            <a:r>
              <a:rPr lang="en-US" altLang="zh-CN" dirty="0"/>
              <a:t>image</a:t>
            </a:r>
            <a:r>
              <a:rPr lang="zh-CN" altLang="en-US" dirty="0"/>
              <a:t> </a:t>
            </a:r>
            <a:r>
              <a:rPr lang="en-US" altLang="zh-CN" dirty="0"/>
              <a:t>results</a:t>
            </a:r>
            <a:r>
              <a:rPr lang="zh-CN" altLang="en-US" dirty="0"/>
              <a:t> </a:t>
            </a:r>
            <a:r>
              <a:rPr lang="en-US" altLang="zh-CN" dirty="0"/>
              <a:t>and</a:t>
            </a:r>
            <a:r>
              <a:rPr lang="zh-CN" altLang="en-US" dirty="0"/>
              <a:t> </a:t>
            </a:r>
            <a:r>
              <a:rPr lang="en-US" altLang="zh-CN" dirty="0"/>
              <a:t>user</a:t>
            </a:r>
            <a:r>
              <a:rPr lang="zh-CN" altLang="en-US" dirty="0"/>
              <a:t> </a:t>
            </a:r>
            <a:r>
              <a:rPr lang="en-US" altLang="zh-CN" dirty="0"/>
              <a:t>satisfaction</a:t>
            </a:r>
          </a:p>
          <a:p>
            <a:pPr lvl="1"/>
            <a:r>
              <a:rPr lang="en-US" altLang="zh-CN" dirty="0"/>
              <a:t>Methods: </a:t>
            </a:r>
          </a:p>
          <a:p>
            <a:pPr lvl="2"/>
            <a:r>
              <a:rPr lang="en-US" altLang="zh-CN" dirty="0"/>
              <a:t>Manually inspecting the collected data, “exploring the data” (Exploratory Data Analysis)</a:t>
            </a:r>
          </a:p>
        </p:txBody>
      </p:sp>
      <p:sp>
        <p:nvSpPr>
          <p:cNvPr id="4" name="Slide Number Placeholder 3">
            <a:extLst>
              <a:ext uri="{FF2B5EF4-FFF2-40B4-BE49-F238E27FC236}">
                <a16:creationId xmlns:a16="http://schemas.microsoft.com/office/drawing/2014/main" id="{71BF3BE3-9B93-1349-9DE1-FBED8149BA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397694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5708-91C0-5245-8713-B666FCDA5CB9}"/>
              </a:ext>
            </a:extLst>
          </p:cNvPr>
          <p:cNvSpPr>
            <a:spLocks noGrp="1"/>
          </p:cNvSpPr>
          <p:nvPr>
            <p:ph type="title"/>
          </p:nvPr>
        </p:nvSpPr>
        <p:spPr/>
        <p:txBody>
          <a:bodyPr/>
          <a:lstStyle/>
          <a:p>
            <a:r>
              <a:rPr lang="en-US" altLang="zh-CN" dirty="0"/>
              <a:t>How user behavior data helps user modeling </a:t>
            </a:r>
            <a:br>
              <a:rPr lang="en-US" altLang="zh-CN" dirty="0"/>
            </a:br>
            <a:endParaRPr lang="en-CN" dirty="0"/>
          </a:p>
        </p:txBody>
      </p:sp>
      <p:sp>
        <p:nvSpPr>
          <p:cNvPr id="3" name="Text Placeholder 2">
            <a:extLst>
              <a:ext uri="{FF2B5EF4-FFF2-40B4-BE49-F238E27FC236}">
                <a16:creationId xmlns:a16="http://schemas.microsoft.com/office/drawing/2014/main" id="{AAD0953B-0A23-9B4C-BCAE-4E9760154E01}"/>
              </a:ext>
            </a:extLst>
          </p:cNvPr>
          <p:cNvSpPr>
            <a:spLocks noGrp="1"/>
          </p:cNvSpPr>
          <p:nvPr>
            <p:ph type="body" idx="1"/>
          </p:nvPr>
        </p:nvSpPr>
        <p:spPr/>
        <p:txBody>
          <a:bodyPr/>
          <a:lstStyle/>
          <a:p>
            <a:r>
              <a:rPr lang="en-US" altLang="zh-CN" dirty="0"/>
              <a:t>For</a:t>
            </a:r>
            <a:r>
              <a:rPr lang="zh-CN" altLang="en-US" dirty="0"/>
              <a:t> </a:t>
            </a:r>
            <a:r>
              <a:rPr lang="en-US" altLang="zh-CN" dirty="0"/>
              <a:t>quantitative/statistical models:</a:t>
            </a:r>
          </a:p>
          <a:p>
            <a:pPr lvl="1"/>
            <a:r>
              <a:rPr lang="en-US" dirty="0"/>
              <a:t>Data are necessary for </a:t>
            </a:r>
            <a:r>
              <a:rPr lang="en-US" b="1" dirty="0"/>
              <a:t>model inference</a:t>
            </a:r>
            <a:r>
              <a:rPr lang="en-US" dirty="0"/>
              <a:t> and </a:t>
            </a:r>
            <a:r>
              <a:rPr lang="en-US" b="1" dirty="0"/>
              <a:t>hypothesis testing</a:t>
            </a:r>
          </a:p>
          <a:p>
            <a:pPr lvl="1"/>
            <a:r>
              <a:rPr lang="en-US" dirty="0"/>
              <a:t>Methods:</a:t>
            </a:r>
          </a:p>
          <a:p>
            <a:pPr lvl="2"/>
            <a:r>
              <a:rPr lang="en-US" dirty="0"/>
              <a:t>Compute some correlation coefficient to measure the strength between two user behavior measures</a:t>
            </a:r>
          </a:p>
          <a:p>
            <a:pPr lvl="2"/>
            <a:r>
              <a:rPr lang="en-US" dirty="0"/>
              <a:t> Statistical tests: Student’s T-test, ANOVA</a:t>
            </a:r>
          </a:p>
          <a:p>
            <a:pPr lvl="2"/>
            <a:r>
              <a:rPr lang="en-US" b="1" dirty="0"/>
              <a:t>Statistical Power Analysis</a:t>
            </a:r>
            <a:r>
              <a:rPr lang="en-US" dirty="0"/>
              <a:t>:  </a:t>
            </a:r>
          </a:p>
          <a:p>
            <a:pPr lvl="3"/>
            <a:r>
              <a:rPr lang="en-US" dirty="0"/>
              <a:t>how many data do we need to make the probability of type II error low enough (e.g. &lt; 0.2)?</a:t>
            </a:r>
          </a:p>
          <a:p>
            <a:pPr lvl="3"/>
            <a:endParaRPr lang="en-CN" dirty="0"/>
          </a:p>
        </p:txBody>
      </p:sp>
      <p:sp>
        <p:nvSpPr>
          <p:cNvPr id="4" name="Slide Number Placeholder 3">
            <a:extLst>
              <a:ext uri="{FF2B5EF4-FFF2-40B4-BE49-F238E27FC236}">
                <a16:creationId xmlns:a16="http://schemas.microsoft.com/office/drawing/2014/main" id="{71BF3BE3-9B93-1349-9DE1-FBED8149BA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4046252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5708-91C0-5245-8713-B666FCDA5CB9}"/>
              </a:ext>
            </a:extLst>
          </p:cNvPr>
          <p:cNvSpPr>
            <a:spLocks noGrp="1"/>
          </p:cNvSpPr>
          <p:nvPr>
            <p:ph type="title"/>
          </p:nvPr>
        </p:nvSpPr>
        <p:spPr/>
        <p:txBody>
          <a:bodyPr/>
          <a:lstStyle/>
          <a:p>
            <a:r>
              <a:rPr lang="en-US" altLang="zh-CN" dirty="0"/>
              <a:t>How user behavior data helps user modeling </a:t>
            </a:r>
            <a:br>
              <a:rPr lang="en-US" altLang="zh-CN" dirty="0"/>
            </a:br>
            <a:endParaRPr lang="en-CN" dirty="0"/>
          </a:p>
        </p:txBody>
      </p:sp>
      <p:sp>
        <p:nvSpPr>
          <p:cNvPr id="3" name="Text Placeholder 2">
            <a:extLst>
              <a:ext uri="{FF2B5EF4-FFF2-40B4-BE49-F238E27FC236}">
                <a16:creationId xmlns:a16="http://schemas.microsoft.com/office/drawing/2014/main" id="{AAD0953B-0A23-9B4C-BCAE-4E9760154E01}"/>
              </a:ext>
            </a:extLst>
          </p:cNvPr>
          <p:cNvSpPr>
            <a:spLocks noGrp="1"/>
          </p:cNvSpPr>
          <p:nvPr>
            <p:ph type="body" idx="1"/>
          </p:nvPr>
        </p:nvSpPr>
        <p:spPr/>
        <p:txBody>
          <a:bodyPr/>
          <a:lstStyle/>
          <a:p>
            <a:r>
              <a:rPr lang="en-US" altLang="zh-CN" dirty="0"/>
              <a:t>For</a:t>
            </a:r>
            <a:r>
              <a:rPr lang="zh-CN" altLang="en-US" dirty="0"/>
              <a:t> </a:t>
            </a:r>
            <a:r>
              <a:rPr lang="en-US" altLang="zh-CN" dirty="0"/>
              <a:t>predictive/machine learning models:</a:t>
            </a:r>
          </a:p>
          <a:p>
            <a:pPr lvl="1"/>
            <a:r>
              <a:rPr lang="en-US" dirty="0"/>
              <a:t>We need data to </a:t>
            </a:r>
            <a:r>
              <a:rPr lang="en-US" b="1" dirty="0"/>
              <a:t>train</a:t>
            </a:r>
            <a:r>
              <a:rPr lang="en-US" dirty="0"/>
              <a:t> and </a:t>
            </a:r>
            <a:r>
              <a:rPr lang="en-US" b="1" dirty="0"/>
              <a:t>test</a:t>
            </a:r>
            <a:r>
              <a:rPr lang="en-US" dirty="0"/>
              <a:t> a predictive model</a:t>
            </a:r>
          </a:p>
          <a:p>
            <a:pPr lvl="1"/>
            <a:r>
              <a:rPr lang="en-US" altLang="zh-CN" dirty="0"/>
              <a:t>We need </a:t>
            </a:r>
            <a:r>
              <a:rPr lang="en-US" altLang="zh-CN" b="1" dirty="0"/>
              <a:t>a lot of</a:t>
            </a:r>
            <a:r>
              <a:rPr lang="en-US" altLang="zh-CN" dirty="0"/>
              <a:t> data to train and test a  deep learning model</a:t>
            </a:r>
            <a:endParaRPr lang="en-CN" altLang="zh-CN" dirty="0"/>
          </a:p>
          <a:p>
            <a:pPr lvl="1"/>
            <a:r>
              <a:rPr lang="en-US" dirty="0"/>
              <a:t>Sometimes we also need a separate dataset to </a:t>
            </a:r>
            <a:r>
              <a:rPr lang="en-US" b="1" dirty="0"/>
              <a:t>evaluate </a:t>
            </a:r>
            <a:r>
              <a:rPr lang="en-US" dirty="0"/>
              <a:t>the predictive model</a:t>
            </a:r>
          </a:p>
          <a:p>
            <a:pPr lvl="2"/>
            <a:r>
              <a:rPr lang="en-US" dirty="0"/>
              <a:t>For example, we can train a ranking model with click data</a:t>
            </a:r>
          </a:p>
          <a:p>
            <a:pPr lvl="2"/>
            <a:r>
              <a:rPr lang="en-US" dirty="0"/>
              <a:t>But we may need to an additional relevance annotation dataset to evaluate its ranking performance</a:t>
            </a:r>
          </a:p>
        </p:txBody>
      </p:sp>
      <p:sp>
        <p:nvSpPr>
          <p:cNvPr id="4" name="Slide Number Placeholder 3">
            <a:extLst>
              <a:ext uri="{FF2B5EF4-FFF2-40B4-BE49-F238E27FC236}">
                <a16:creationId xmlns:a16="http://schemas.microsoft.com/office/drawing/2014/main" id="{71BF3BE3-9B93-1349-9DE1-FBED8149BA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003593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73EAA-AF0F-4243-8C6A-4DDAADE7EC6B}"/>
              </a:ext>
            </a:extLst>
          </p:cNvPr>
          <p:cNvSpPr>
            <a:spLocks noGrp="1"/>
          </p:cNvSpPr>
          <p:nvPr>
            <p:ph type="title"/>
          </p:nvPr>
        </p:nvSpPr>
        <p:spPr/>
        <p:txBody>
          <a:bodyPr/>
          <a:lstStyle/>
          <a:p>
            <a:r>
              <a:rPr lang="en-CN" altLang="zh-CN" dirty="0"/>
              <a:t>Research</a:t>
            </a:r>
            <a:r>
              <a:rPr lang="zh-CN" altLang="en-US" dirty="0"/>
              <a:t> </a:t>
            </a:r>
            <a:r>
              <a:rPr lang="en-US" altLang="zh-CN" dirty="0"/>
              <a:t>Approach:</a:t>
            </a:r>
            <a:r>
              <a:rPr lang="zh-CN" altLang="en-US" dirty="0"/>
              <a:t> </a:t>
            </a:r>
            <a:r>
              <a:rPr lang="en-US" altLang="zh-CN" dirty="0"/>
              <a:t>Lab-based</a:t>
            </a:r>
            <a:r>
              <a:rPr lang="zh-CN" altLang="en-US" dirty="0"/>
              <a:t> </a:t>
            </a:r>
            <a:r>
              <a:rPr lang="en-US" altLang="zh-CN" dirty="0"/>
              <a:t>User</a:t>
            </a:r>
            <a:r>
              <a:rPr lang="zh-CN" altLang="en-US" dirty="0"/>
              <a:t> </a:t>
            </a:r>
            <a:r>
              <a:rPr lang="en-US" altLang="zh-CN" dirty="0"/>
              <a:t>Study</a:t>
            </a:r>
            <a:endParaRPr lang="en-CN" dirty="0"/>
          </a:p>
        </p:txBody>
      </p:sp>
      <p:sp>
        <p:nvSpPr>
          <p:cNvPr id="3" name="Text Placeholder 2">
            <a:extLst>
              <a:ext uri="{FF2B5EF4-FFF2-40B4-BE49-F238E27FC236}">
                <a16:creationId xmlns:a16="http://schemas.microsoft.com/office/drawing/2014/main" id="{63CA7C1A-3AD3-A44B-9898-3B52E9EA4954}"/>
              </a:ext>
            </a:extLst>
          </p:cNvPr>
          <p:cNvSpPr>
            <a:spLocks noGrp="1"/>
          </p:cNvSpPr>
          <p:nvPr>
            <p:ph type="body" idx="1"/>
          </p:nvPr>
        </p:nvSpPr>
        <p:spPr>
          <a:xfrm>
            <a:off x="729450" y="2078875"/>
            <a:ext cx="3842550" cy="2670976"/>
          </a:xfrm>
        </p:spPr>
        <p:txBody>
          <a:bodyPr>
            <a:normAutofit fontScale="85000" lnSpcReduction="20000"/>
          </a:bodyPr>
          <a:lstStyle/>
          <a:p>
            <a:r>
              <a:rPr lang="en-US" dirty="0"/>
              <a:t>A typical lab-based user study for IR:</a:t>
            </a:r>
          </a:p>
          <a:p>
            <a:pPr lvl="1"/>
            <a:r>
              <a:rPr lang="en-US" dirty="0"/>
              <a:t>Hiring participants to conduct a set </a:t>
            </a:r>
            <a:r>
              <a:rPr lang="en-US" b="1" dirty="0"/>
              <a:t>of simulated search tasks </a:t>
            </a:r>
            <a:r>
              <a:rPr lang="en-US" dirty="0"/>
              <a:t>in the lab</a:t>
            </a:r>
          </a:p>
          <a:p>
            <a:pPr lvl="1"/>
            <a:r>
              <a:rPr lang="en-US" dirty="0"/>
              <a:t>Collecting their search behavior </a:t>
            </a:r>
            <a:r>
              <a:rPr lang="en-US" altLang="zh-CN" dirty="0"/>
              <a:t>in a lab-based environment</a:t>
            </a:r>
            <a:endParaRPr lang="en-US" dirty="0"/>
          </a:p>
          <a:p>
            <a:r>
              <a:rPr lang="en-US" dirty="0"/>
              <a:t>Pros:</a:t>
            </a:r>
          </a:p>
          <a:p>
            <a:pPr lvl="1"/>
            <a:r>
              <a:rPr lang="en-US" altLang="zh-CN" dirty="0"/>
              <a:t>Fully controlled, rich behavior measures</a:t>
            </a:r>
            <a:endParaRPr lang="en-US" dirty="0"/>
          </a:p>
          <a:p>
            <a:r>
              <a:rPr lang="en-US" dirty="0"/>
              <a:t>Cons:</a:t>
            </a:r>
          </a:p>
          <a:p>
            <a:pPr lvl="1"/>
            <a:r>
              <a:rPr lang="en-US" dirty="0"/>
              <a:t>Time-consuming </a:t>
            </a:r>
          </a:p>
          <a:p>
            <a:pPr lvl="1"/>
            <a:r>
              <a:rPr lang="en-US" dirty="0"/>
              <a:t>relatively restricted set of users</a:t>
            </a:r>
          </a:p>
        </p:txBody>
      </p:sp>
      <p:sp>
        <p:nvSpPr>
          <p:cNvPr id="4" name="Slide Number Placeholder 3">
            <a:extLst>
              <a:ext uri="{FF2B5EF4-FFF2-40B4-BE49-F238E27FC236}">
                <a16:creationId xmlns:a16="http://schemas.microsoft.com/office/drawing/2014/main" id="{46A99D8F-C89D-9C4A-8C5F-D9F8A6C931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图片 5">
            <a:extLst>
              <a:ext uri="{FF2B5EF4-FFF2-40B4-BE49-F238E27FC236}">
                <a16:creationId xmlns:a16="http://schemas.microsoft.com/office/drawing/2014/main" id="{ACE85BC8-604B-4F94-B7AE-68E23EE5D939}"/>
              </a:ext>
            </a:extLst>
          </p:cNvPr>
          <p:cNvPicPr>
            <a:picLocks noChangeAspect="1"/>
          </p:cNvPicPr>
          <p:nvPr/>
        </p:nvPicPr>
        <p:blipFill>
          <a:blip r:embed="rId3"/>
          <a:stretch>
            <a:fillRect/>
          </a:stretch>
        </p:blipFill>
        <p:spPr>
          <a:xfrm>
            <a:off x="4630093" y="2078875"/>
            <a:ext cx="4109410" cy="2261100"/>
          </a:xfrm>
          <a:prstGeom prst="rect">
            <a:avLst/>
          </a:prstGeom>
        </p:spPr>
      </p:pic>
    </p:spTree>
    <p:extLst>
      <p:ext uri="{BB962C8B-B14F-4D97-AF65-F5344CB8AC3E}">
        <p14:creationId xmlns:p14="http://schemas.microsoft.com/office/powerpoint/2010/main" val="2604750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73EAA-AF0F-4243-8C6A-4DDAADE7EC6B}"/>
              </a:ext>
            </a:extLst>
          </p:cNvPr>
          <p:cNvSpPr>
            <a:spLocks noGrp="1"/>
          </p:cNvSpPr>
          <p:nvPr>
            <p:ph type="title"/>
          </p:nvPr>
        </p:nvSpPr>
        <p:spPr/>
        <p:txBody>
          <a:bodyPr/>
          <a:lstStyle/>
          <a:p>
            <a:r>
              <a:rPr lang="en-CN" altLang="zh-CN" dirty="0"/>
              <a:t>Research </a:t>
            </a:r>
            <a:r>
              <a:rPr lang="en-US" altLang="zh-CN" dirty="0"/>
              <a:t>Approach:</a:t>
            </a:r>
            <a:r>
              <a:rPr lang="zh-CN" altLang="en-US" dirty="0"/>
              <a:t> </a:t>
            </a:r>
            <a:r>
              <a:rPr lang="en-US" altLang="zh-CN" dirty="0"/>
              <a:t>Crowdsourcing</a:t>
            </a:r>
            <a:endParaRPr lang="en-CN" dirty="0"/>
          </a:p>
        </p:txBody>
      </p:sp>
      <p:sp>
        <p:nvSpPr>
          <p:cNvPr id="3" name="Text Placeholder 2">
            <a:extLst>
              <a:ext uri="{FF2B5EF4-FFF2-40B4-BE49-F238E27FC236}">
                <a16:creationId xmlns:a16="http://schemas.microsoft.com/office/drawing/2014/main" id="{63CA7C1A-3AD3-A44B-9898-3B52E9EA4954}"/>
              </a:ext>
            </a:extLst>
          </p:cNvPr>
          <p:cNvSpPr>
            <a:spLocks noGrp="1"/>
          </p:cNvSpPr>
          <p:nvPr>
            <p:ph type="body" idx="1"/>
          </p:nvPr>
        </p:nvSpPr>
        <p:spPr/>
        <p:txBody>
          <a:bodyPr/>
          <a:lstStyle/>
          <a:p>
            <a:r>
              <a:rPr lang="en-US" altLang="zh-CN" dirty="0"/>
              <a:t>Hiring participants from a </a:t>
            </a:r>
            <a:r>
              <a:rPr lang="en-US" altLang="zh-CN" b="1" dirty="0"/>
              <a:t>crowdsourcing</a:t>
            </a:r>
            <a:r>
              <a:rPr lang="en-US" altLang="zh-CN" dirty="0"/>
              <a:t> platform and conducting the user study remotely</a:t>
            </a:r>
          </a:p>
          <a:p>
            <a:pPr lvl="1"/>
            <a:r>
              <a:rPr lang="en-US" altLang="zh-CN" dirty="0"/>
              <a:t>e.g. Amazon Mechanical Turk</a:t>
            </a:r>
          </a:p>
          <a:p>
            <a:r>
              <a:rPr lang="en-US" dirty="0"/>
              <a:t>Pro:</a:t>
            </a:r>
          </a:p>
          <a:p>
            <a:pPr lvl="1"/>
            <a:r>
              <a:rPr lang="en-US" dirty="0"/>
              <a:t>Get a large amount of data in a much shorter time and at a much lower cost</a:t>
            </a:r>
          </a:p>
          <a:p>
            <a:r>
              <a:rPr lang="en-US" dirty="0"/>
              <a:t>Cons:</a:t>
            </a:r>
          </a:p>
          <a:p>
            <a:pPr lvl="1"/>
            <a:r>
              <a:rPr lang="en-US" dirty="0"/>
              <a:t>Less control of the study</a:t>
            </a:r>
          </a:p>
          <a:p>
            <a:pPr lvl="1"/>
            <a:r>
              <a:rPr lang="en-US" dirty="0"/>
              <a:t>The quality of collected data varies a lot, may have to filter some low quality datapoints </a:t>
            </a:r>
          </a:p>
          <a:p>
            <a:pPr marL="146050" indent="0">
              <a:buNone/>
            </a:pPr>
            <a:endParaRPr lang="en-US" dirty="0"/>
          </a:p>
          <a:p>
            <a:pPr lvl="1"/>
            <a:endParaRPr lang="en-CN" dirty="0"/>
          </a:p>
        </p:txBody>
      </p:sp>
      <p:sp>
        <p:nvSpPr>
          <p:cNvPr id="4" name="Slide Number Placeholder 3">
            <a:extLst>
              <a:ext uri="{FF2B5EF4-FFF2-40B4-BE49-F238E27FC236}">
                <a16:creationId xmlns:a16="http://schemas.microsoft.com/office/drawing/2014/main" id="{46A99D8F-C89D-9C4A-8C5F-D9F8A6C931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矩形 4">
            <a:extLst>
              <a:ext uri="{FF2B5EF4-FFF2-40B4-BE49-F238E27FC236}">
                <a16:creationId xmlns:a16="http://schemas.microsoft.com/office/drawing/2014/main" id="{F1408FE8-E504-496D-9691-1849680B58F3}"/>
              </a:ext>
            </a:extLst>
          </p:cNvPr>
          <p:cNvSpPr/>
          <p:nvPr/>
        </p:nvSpPr>
        <p:spPr>
          <a:xfrm>
            <a:off x="729450" y="4565000"/>
            <a:ext cx="6953073" cy="430887"/>
          </a:xfrm>
          <a:prstGeom prst="rect">
            <a:avLst/>
          </a:prstGeom>
        </p:spPr>
        <p:txBody>
          <a:bodyPr wrap="square">
            <a:spAutoFit/>
          </a:bodyPr>
          <a:lstStyle/>
          <a:p>
            <a:pPr marL="133350" indent="0">
              <a:buSzPts val="1500"/>
              <a:buNone/>
            </a:pPr>
            <a:r>
              <a:rPr lang="en-US" altLang="zh-CN" sz="1050" dirty="0" err="1">
                <a:solidFill>
                  <a:schemeClr val="accent1">
                    <a:lumMod val="60000"/>
                    <a:lumOff val="40000"/>
                  </a:schemeClr>
                </a:solidFill>
              </a:rPr>
              <a:t>Zuccon</a:t>
            </a:r>
            <a:r>
              <a:rPr lang="en-US" altLang="zh-CN" sz="1050" dirty="0">
                <a:solidFill>
                  <a:schemeClr val="accent1">
                    <a:lumMod val="60000"/>
                    <a:lumOff val="40000"/>
                  </a:schemeClr>
                </a:solidFill>
              </a:rPr>
              <a:t>, Guido, et al. "Crowdsourcing interactions: using crowdsourcing for evaluating interactive information retrieval systems." IRJ, 16.2 (2013): 267-305.</a:t>
            </a:r>
          </a:p>
        </p:txBody>
      </p:sp>
    </p:spTree>
    <p:extLst>
      <p:ext uri="{BB962C8B-B14F-4D97-AF65-F5344CB8AC3E}">
        <p14:creationId xmlns:p14="http://schemas.microsoft.com/office/powerpoint/2010/main" val="232246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D5CB0-C74A-9B41-B621-C8A1036B71CF}"/>
              </a:ext>
            </a:extLst>
          </p:cNvPr>
          <p:cNvSpPr>
            <a:spLocks noGrp="1"/>
          </p:cNvSpPr>
          <p:nvPr>
            <p:ph type="title"/>
          </p:nvPr>
        </p:nvSpPr>
        <p:spPr/>
        <p:txBody>
          <a:bodyPr/>
          <a:lstStyle/>
          <a:p>
            <a:r>
              <a:rPr lang="en-CN" altLang="zh-CN" dirty="0"/>
              <a:t>Research </a:t>
            </a:r>
            <a:r>
              <a:rPr lang="en-US" altLang="zh-CN" dirty="0"/>
              <a:t>Approach:</a:t>
            </a:r>
            <a:r>
              <a:rPr lang="zh-CN" altLang="en-US" dirty="0"/>
              <a:t> </a:t>
            </a:r>
            <a:r>
              <a:rPr lang="en-US" altLang="zh-CN" dirty="0"/>
              <a:t>Field</a:t>
            </a:r>
            <a:r>
              <a:rPr lang="zh-CN" altLang="en-US" dirty="0"/>
              <a:t> </a:t>
            </a:r>
            <a:r>
              <a:rPr lang="en-US" altLang="zh-CN" dirty="0"/>
              <a:t>Study</a:t>
            </a:r>
            <a:endParaRPr lang="en-CN" dirty="0"/>
          </a:p>
        </p:txBody>
      </p:sp>
      <p:sp>
        <p:nvSpPr>
          <p:cNvPr id="3" name="Text Placeholder 2">
            <a:extLst>
              <a:ext uri="{FF2B5EF4-FFF2-40B4-BE49-F238E27FC236}">
                <a16:creationId xmlns:a16="http://schemas.microsoft.com/office/drawing/2014/main" id="{2636A686-040F-6A47-B7A7-636A084FA3CC}"/>
              </a:ext>
            </a:extLst>
          </p:cNvPr>
          <p:cNvSpPr>
            <a:spLocks noGrp="1"/>
          </p:cNvSpPr>
          <p:nvPr>
            <p:ph type="body" idx="1"/>
          </p:nvPr>
        </p:nvSpPr>
        <p:spPr/>
        <p:txBody>
          <a:bodyPr/>
          <a:lstStyle/>
          <a:p>
            <a:r>
              <a:rPr lang="en-US" dirty="0"/>
              <a:t>Enrolling some </a:t>
            </a:r>
            <a:r>
              <a:rPr lang="en-US" b="1" dirty="0"/>
              <a:t>participants </a:t>
            </a:r>
            <a:r>
              <a:rPr lang="en-US" altLang="zh-CN" dirty="0"/>
              <a:t>but collecting their search behavior in which the search naturally occurs</a:t>
            </a:r>
          </a:p>
          <a:p>
            <a:pPr lvl="1"/>
            <a:r>
              <a:rPr lang="en-US" altLang="zh-CN" dirty="0"/>
              <a:t>Simulated search task in a lab environment vs real search task in daily life</a:t>
            </a:r>
          </a:p>
          <a:p>
            <a:r>
              <a:rPr lang="en-US" dirty="0"/>
              <a:t>Pros:</a:t>
            </a:r>
          </a:p>
          <a:p>
            <a:pPr lvl="1"/>
            <a:r>
              <a:rPr lang="en-US" dirty="0"/>
              <a:t>More naturalistic, the collected data are more representative of user’s true behavior</a:t>
            </a:r>
          </a:p>
          <a:p>
            <a:r>
              <a:rPr lang="en-US" dirty="0"/>
              <a:t>Cons:</a:t>
            </a:r>
          </a:p>
          <a:p>
            <a:pPr lvl="1"/>
            <a:r>
              <a:rPr lang="en-US" dirty="0"/>
              <a:t>More difficult to conduct</a:t>
            </a:r>
          </a:p>
          <a:p>
            <a:pPr lvl="1"/>
            <a:r>
              <a:rPr lang="en-US" dirty="0"/>
              <a:t>Privacy issues</a:t>
            </a:r>
          </a:p>
          <a:p>
            <a:pPr lvl="1"/>
            <a:endParaRPr lang="en-CN" dirty="0"/>
          </a:p>
        </p:txBody>
      </p:sp>
      <p:sp>
        <p:nvSpPr>
          <p:cNvPr id="4" name="Slide Number Placeholder 3">
            <a:extLst>
              <a:ext uri="{FF2B5EF4-FFF2-40B4-BE49-F238E27FC236}">
                <a16:creationId xmlns:a16="http://schemas.microsoft.com/office/drawing/2014/main" id="{DA77E719-99E4-B647-999D-A00628670C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1467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 we are</a:t>
            </a:r>
            <a:endParaRPr dirty="0"/>
          </a:p>
        </p:txBody>
      </p:sp>
      <p:sp>
        <p:nvSpPr>
          <p:cNvPr id="100" name="Google Shape;100;p15"/>
          <p:cNvSpPr txBox="1">
            <a:spLocks noGrp="1"/>
          </p:cNvSpPr>
          <p:nvPr>
            <p:ph type="body" idx="1"/>
          </p:nvPr>
        </p:nvSpPr>
        <p:spPr>
          <a:xfrm>
            <a:off x="729449" y="1390825"/>
            <a:ext cx="6114695" cy="3255066"/>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err="1"/>
              <a:t>Yiqun</a:t>
            </a:r>
            <a:r>
              <a:rPr lang="en-US" altLang="zh-CN" b="1" dirty="0"/>
              <a:t> Liu, </a:t>
            </a:r>
            <a:r>
              <a:rPr lang="en-US" altLang="zh-CN" dirty="0"/>
              <a:t>Professor and Department co-Chair at DCST, Tsinghua University</a:t>
            </a:r>
          </a:p>
          <a:p>
            <a:pPr lvl="1" indent="-323850">
              <a:lnSpc>
                <a:spcPct val="150000"/>
              </a:lnSpc>
              <a:spcBef>
                <a:spcPts val="0"/>
              </a:spcBef>
              <a:buSzPts val="1500"/>
              <a:buChar char="●"/>
            </a:pPr>
            <a:r>
              <a:rPr lang="en-US" altLang="zh-CN" sz="1300" dirty="0"/>
              <a:t>Research interests: Web Search, User Behavior Analysis, and Natural Language Processing.</a:t>
            </a:r>
          </a:p>
          <a:p>
            <a:pPr lvl="1" indent="-323850">
              <a:lnSpc>
                <a:spcPct val="150000"/>
              </a:lnSpc>
              <a:spcBef>
                <a:spcPts val="0"/>
              </a:spcBef>
              <a:buSzPts val="1500"/>
              <a:buChar char="●"/>
            </a:pPr>
            <a:r>
              <a:rPr lang="en-US" altLang="zh-CN" sz="1300" dirty="0"/>
              <a:t>Website:  </a:t>
            </a:r>
            <a:r>
              <a:rPr lang="en-US" altLang="zh-CN" sz="1300" dirty="0">
                <a:hlinkClick r:id="rId3"/>
              </a:rPr>
              <a:t>http://www.thuir.cn/group/~YQLiu/</a:t>
            </a:r>
            <a:endParaRPr lang="en-US" altLang="zh-CN" sz="1300" dirty="0"/>
          </a:p>
          <a:p>
            <a:pPr marL="590550" lvl="1" indent="0">
              <a:lnSpc>
                <a:spcPct val="150000"/>
              </a:lnSpc>
              <a:spcBef>
                <a:spcPts val="0"/>
              </a:spcBef>
              <a:buSzPts val="1500"/>
              <a:buNone/>
            </a:pPr>
            <a:endParaRPr lang="en-US" altLang="zh-CN" sz="1500" b="1" dirty="0"/>
          </a:p>
          <a:p>
            <a:pPr lvl="0" indent="-323850">
              <a:lnSpc>
                <a:spcPct val="150000"/>
              </a:lnSpc>
              <a:buSzPts val="1500"/>
            </a:pPr>
            <a:r>
              <a:rPr lang="en-US" altLang="zh-CN" b="1" dirty="0"/>
              <a:t>Maarten de </a:t>
            </a:r>
            <a:r>
              <a:rPr lang="en-US" altLang="zh-CN" b="1" dirty="0" err="1"/>
              <a:t>Rijke</a:t>
            </a:r>
            <a:r>
              <a:rPr lang="en-US" altLang="zh-CN" dirty="0"/>
              <a:t>, Professor at the University of Amsterdam, Vice President Personalization and Relevance at Ahold Delhaize</a:t>
            </a:r>
          </a:p>
          <a:p>
            <a:pPr lvl="1" indent="-323850">
              <a:lnSpc>
                <a:spcPct val="150000"/>
              </a:lnSpc>
              <a:spcBef>
                <a:spcPts val="0"/>
              </a:spcBef>
              <a:buSzPts val="1500"/>
              <a:buChar char="●"/>
            </a:pPr>
            <a:r>
              <a:rPr lang="en-US" altLang="zh-CN" sz="1300" dirty="0"/>
              <a:t>Research interests: search, recommender systems, and conversational search</a:t>
            </a:r>
          </a:p>
          <a:p>
            <a:pPr lvl="1" indent="-323850">
              <a:lnSpc>
                <a:spcPct val="150000"/>
              </a:lnSpc>
              <a:spcBef>
                <a:spcPts val="0"/>
              </a:spcBef>
              <a:buSzPts val="1500"/>
              <a:buChar char="●"/>
            </a:pPr>
            <a:r>
              <a:rPr lang="en-US" altLang="zh-CN" sz="1300" dirty="0"/>
              <a:t>Website:  </a:t>
            </a:r>
            <a:r>
              <a:rPr lang="en-US" altLang="zh-CN" sz="1300" dirty="0">
                <a:hlinkClick r:id="rId4"/>
              </a:rPr>
              <a:t>https://staff.fnwi.uva.nl/m.derijke/</a:t>
            </a:r>
            <a:endParaRPr lang="en-US" altLang="zh-CN" sz="1300" dirty="0"/>
          </a:p>
          <a:p>
            <a:pPr lvl="1" indent="-323850">
              <a:lnSpc>
                <a:spcPct val="150000"/>
              </a:lnSpc>
              <a:spcBef>
                <a:spcPts val="0"/>
              </a:spcBef>
              <a:buSzPts val="1500"/>
              <a:buChar char="●"/>
            </a:pPr>
            <a:endParaRPr lang="en-US" altLang="zh-CN" sz="1500" dirty="0"/>
          </a:p>
          <a:p>
            <a:pPr lvl="1" indent="-323850">
              <a:lnSpc>
                <a:spcPct val="150000"/>
              </a:lnSpc>
              <a:spcBef>
                <a:spcPts val="0"/>
              </a:spcBef>
              <a:buSzPts val="1500"/>
              <a:buChar char="●"/>
            </a:pPr>
            <a:endParaRPr lang="en-US" altLang="zh-CN" dirty="0"/>
          </a:p>
        </p:txBody>
      </p:sp>
      <p:pic>
        <p:nvPicPr>
          <p:cNvPr id="2" name="图片 1">
            <a:extLst>
              <a:ext uri="{FF2B5EF4-FFF2-40B4-BE49-F238E27FC236}">
                <a16:creationId xmlns:a16="http://schemas.microsoft.com/office/drawing/2014/main" id="{A6B469B8-FB8B-AF43-82C0-B919B4ABAFFB}"/>
              </a:ext>
            </a:extLst>
          </p:cNvPr>
          <p:cNvPicPr>
            <a:picLocks noChangeAspect="1"/>
          </p:cNvPicPr>
          <p:nvPr/>
        </p:nvPicPr>
        <p:blipFill>
          <a:blip r:embed="rId5"/>
          <a:stretch>
            <a:fillRect/>
          </a:stretch>
        </p:blipFill>
        <p:spPr>
          <a:xfrm>
            <a:off x="7198196" y="1211818"/>
            <a:ext cx="1105295" cy="1489240"/>
          </a:xfrm>
          <a:prstGeom prst="rect">
            <a:avLst/>
          </a:prstGeom>
        </p:spPr>
      </p:pic>
      <p:pic>
        <p:nvPicPr>
          <p:cNvPr id="5" name="图片 4">
            <a:extLst>
              <a:ext uri="{FF2B5EF4-FFF2-40B4-BE49-F238E27FC236}">
                <a16:creationId xmlns:a16="http://schemas.microsoft.com/office/drawing/2014/main" id="{CCB2AFCE-B7CF-BC45-AC12-7BB36521A6EE}"/>
              </a:ext>
            </a:extLst>
          </p:cNvPr>
          <p:cNvPicPr>
            <a:picLocks noChangeAspect="1"/>
          </p:cNvPicPr>
          <p:nvPr/>
        </p:nvPicPr>
        <p:blipFill>
          <a:blip r:embed="rId6"/>
          <a:stretch>
            <a:fillRect/>
          </a:stretch>
        </p:blipFill>
        <p:spPr>
          <a:xfrm>
            <a:off x="7198196" y="3131126"/>
            <a:ext cx="1105419" cy="1381773"/>
          </a:xfrm>
          <a:prstGeom prst="rect">
            <a:avLst/>
          </a:prstGeom>
        </p:spPr>
      </p:pic>
      <p:sp>
        <p:nvSpPr>
          <p:cNvPr id="3" name="灯片编号占位符 2">
            <a:extLst>
              <a:ext uri="{FF2B5EF4-FFF2-40B4-BE49-F238E27FC236}">
                <a16:creationId xmlns:a16="http://schemas.microsoft.com/office/drawing/2014/main" id="{20B2C07A-FEC8-0044-9F74-2A7D0D9DA8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450943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27ABF-5772-C64D-93BE-F2171E493C2B}"/>
              </a:ext>
            </a:extLst>
          </p:cNvPr>
          <p:cNvSpPr>
            <a:spLocks noGrp="1"/>
          </p:cNvSpPr>
          <p:nvPr>
            <p:ph type="title"/>
          </p:nvPr>
        </p:nvSpPr>
        <p:spPr/>
        <p:txBody>
          <a:bodyPr/>
          <a:lstStyle/>
          <a:p>
            <a:r>
              <a:rPr lang="en-CN" altLang="zh-CN" dirty="0"/>
              <a:t>Research </a:t>
            </a:r>
            <a:r>
              <a:rPr lang="en-US" altLang="zh-CN" dirty="0"/>
              <a:t>Approach:</a:t>
            </a:r>
            <a:r>
              <a:rPr lang="zh-CN" altLang="en-US" dirty="0"/>
              <a:t> </a:t>
            </a:r>
            <a:r>
              <a:rPr lang="en-US" altLang="zh-CN" dirty="0"/>
              <a:t>Log-based</a:t>
            </a:r>
            <a:r>
              <a:rPr lang="zh-CN" altLang="en-US" dirty="0"/>
              <a:t> </a:t>
            </a:r>
            <a:r>
              <a:rPr lang="en-US" altLang="zh-CN" dirty="0"/>
              <a:t>Study</a:t>
            </a:r>
            <a:endParaRPr lang="en-CN" dirty="0"/>
          </a:p>
        </p:txBody>
      </p:sp>
      <p:sp>
        <p:nvSpPr>
          <p:cNvPr id="3" name="Text Placeholder 2">
            <a:extLst>
              <a:ext uri="{FF2B5EF4-FFF2-40B4-BE49-F238E27FC236}">
                <a16:creationId xmlns:a16="http://schemas.microsoft.com/office/drawing/2014/main" id="{B8E3059A-A56F-6042-92A3-5D42D4C6E35A}"/>
              </a:ext>
            </a:extLst>
          </p:cNvPr>
          <p:cNvSpPr>
            <a:spLocks noGrp="1"/>
          </p:cNvSpPr>
          <p:nvPr>
            <p:ph type="body" idx="1"/>
          </p:nvPr>
        </p:nvSpPr>
        <p:spPr/>
        <p:txBody>
          <a:bodyPr/>
          <a:lstStyle/>
          <a:p>
            <a:r>
              <a:rPr lang="en-US" altLang="zh-CN" dirty="0"/>
              <a:t>Logging</a:t>
            </a:r>
            <a:r>
              <a:rPr lang="en-US" dirty="0"/>
              <a:t> </a:t>
            </a:r>
            <a:r>
              <a:rPr lang="en-US" b="1" dirty="0"/>
              <a:t>real users’</a:t>
            </a:r>
            <a:r>
              <a:rPr lang="en-US" dirty="0"/>
              <a:t> search behavior on a</a:t>
            </a:r>
            <a:r>
              <a:rPr lang="en-US" altLang="zh-CN" dirty="0"/>
              <a:t>n</a:t>
            </a:r>
            <a:r>
              <a:rPr lang="en-US" dirty="0"/>
              <a:t> operating system</a:t>
            </a:r>
          </a:p>
          <a:p>
            <a:endParaRPr lang="en-US" dirty="0"/>
          </a:p>
          <a:p>
            <a:r>
              <a:rPr lang="en-US" dirty="0"/>
              <a:t>Pros:</a:t>
            </a:r>
          </a:p>
          <a:p>
            <a:pPr lvl="1"/>
            <a:r>
              <a:rPr lang="en-US" dirty="0"/>
              <a:t>Easy to get a large number of user behavior log</a:t>
            </a:r>
          </a:p>
          <a:p>
            <a:pPr lvl="1"/>
            <a:r>
              <a:rPr lang="en-US" altLang="zh-CN" dirty="0"/>
              <a:t>Representative of user’s true behavior</a:t>
            </a:r>
            <a:endParaRPr lang="en-US" dirty="0"/>
          </a:p>
          <a:p>
            <a:r>
              <a:rPr lang="en-US" dirty="0"/>
              <a:t>Cons:</a:t>
            </a:r>
          </a:p>
          <a:p>
            <a:pPr lvl="1"/>
            <a:r>
              <a:rPr lang="en-US" dirty="0"/>
              <a:t>Hard to get explicit feedback from users</a:t>
            </a:r>
          </a:p>
          <a:p>
            <a:pPr lvl="1"/>
            <a:r>
              <a:rPr lang="en-US" dirty="0"/>
              <a:t>Privacy issue</a:t>
            </a:r>
          </a:p>
          <a:p>
            <a:pPr lvl="1"/>
            <a:r>
              <a:rPr lang="en-US" dirty="0"/>
              <a:t>Only available for companies</a:t>
            </a:r>
            <a:endParaRPr lang="en-CN" dirty="0"/>
          </a:p>
        </p:txBody>
      </p:sp>
      <p:sp>
        <p:nvSpPr>
          <p:cNvPr id="4" name="Slide Number Placeholder 3">
            <a:extLst>
              <a:ext uri="{FF2B5EF4-FFF2-40B4-BE49-F238E27FC236}">
                <a16:creationId xmlns:a16="http://schemas.microsoft.com/office/drawing/2014/main" id="{A8B75905-168B-9E44-AFAE-26E12A9EE4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389042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BC16-ACBB-9C47-9788-2C0FE0D77719}"/>
              </a:ext>
            </a:extLst>
          </p:cNvPr>
          <p:cNvSpPr>
            <a:spLocks noGrp="1"/>
          </p:cNvSpPr>
          <p:nvPr>
            <p:ph type="title"/>
          </p:nvPr>
        </p:nvSpPr>
        <p:spPr/>
        <p:txBody>
          <a:bodyPr/>
          <a:lstStyle/>
          <a:p>
            <a:r>
              <a:rPr lang="en-CN" altLang="zh-CN" dirty="0"/>
              <a:t>Observational</a:t>
            </a:r>
            <a:r>
              <a:rPr lang="zh-CN" altLang="en-US" dirty="0"/>
              <a:t> </a:t>
            </a:r>
            <a:r>
              <a:rPr lang="en-US" altLang="zh-CN" dirty="0"/>
              <a:t>Study</a:t>
            </a:r>
            <a:r>
              <a:rPr lang="zh-CN" altLang="en-US" dirty="0"/>
              <a:t> </a:t>
            </a:r>
            <a:r>
              <a:rPr lang="en-US" altLang="zh-CN" dirty="0"/>
              <a:t>vs Experiment</a:t>
            </a:r>
            <a:endParaRPr lang="en-CN" dirty="0"/>
          </a:p>
        </p:txBody>
      </p:sp>
      <p:sp>
        <p:nvSpPr>
          <p:cNvPr id="3" name="Text Placeholder 2">
            <a:extLst>
              <a:ext uri="{FF2B5EF4-FFF2-40B4-BE49-F238E27FC236}">
                <a16:creationId xmlns:a16="http://schemas.microsoft.com/office/drawing/2014/main" id="{7E87F2B7-A1C2-6B4F-B5E8-362F992E2A3E}"/>
              </a:ext>
            </a:extLst>
          </p:cNvPr>
          <p:cNvSpPr>
            <a:spLocks noGrp="1"/>
          </p:cNvSpPr>
          <p:nvPr>
            <p:ph type="body" idx="1"/>
          </p:nvPr>
        </p:nvSpPr>
        <p:spPr>
          <a:xfrm>
            <a:off x="729324" y="2078875"/>
            <a:ext cx="7688399" cy="2261100"/>
          </a:xfrm>
        </p:spPr>
        <p:txBody>
          <a:bodyPr/>
          <a:lstStyle/>
          <a:p>
            <a:r>
              <a:rPr lang="en-US" dirty="0"/>
              <a:t>In an </a:t>
            </a:r>
            <a:r>
              <a:rPr lang="en-US" b="1" dirty="0"/>
              <a:t>observational study</a:t>
            </a:r>
            <a:r>
              <a:rPr lang="zh-CN" altLang="en-US" dirty="0"/>
              <a:t>，</a:t>
            </a:r>
            <a:r>
              <a:rPr lang="en-US" altLang="zh-CN" dirty="0"/>
              <a:t>we do not intentionally manipulate the variables but try to identify the </a:t>
            </a:r>
            <a:r>
              <a:rPr lang="en-US" altLang="zh-CN" b="1" dirty="0"/>
              <a:t>correlations</a:t>
            </a:r>
            <a:r>
              <a:rPr lang="en-US" altLang="zh-CN" dirty="0"/>
              <a:t> between them</a:t>
            </a:r>
          </a:p>
          <a:p>
            <a:r>
              <a:rPr lang="en-US" altLang="zh-CN" sz="1400" dirty="0"/>
              <a:t>In an </a:t>
            </a:r>
            <a:r>
              <a:rPr lang="en-US" altLang="zh-CN" sz="1400" b="1" dirty="0"/>
              <a:t>experiment</a:t>
            </a:r>
            <a:r>
              <a:rPr lang="en-US" altLang="zh-CN" sz="1400" dirty="0"/>
              <a:t>, we </a:t>
            </a:r>
            <a:r>
              <a:rPr lang="en-US" altLang="zh-CN" sz="1400" b="1" dirty="0"/>
              <a:t>manipulate </a:t>
            </a:r>
            <a:r>
              <a:rPr lang="en-US" altLang="zh-CN" sz="1400" dirty="0"/>
              <a:t>some variables and </a:t>
            </a:r>
            <a:r>
              <a:rPr lang="en-US" altLang="zh-CN" sz="1400" b="1" dirty="0"/>
              <a:t>observe </a:t>
            </a:r>
            <a:r>
              <a:rPr lang="en-US" altLang="zh-CN" sz="1400" dirty="0"/>
              <a:t>their effects on other variable</a:t>
            </a:r>
          </a:p>
          <a:p>
            <a:pPr lvl="1"/>
            <a:r>
              <a:rPr lang="en-US" altLang="zh-CN" sz="1200" dirty="0"/>
              <a:t>Manipulated variables: independent variables</a:t>
            </a:r>
          </a:p>
          <a:p>
            <a:pPr lvl="1"/>
            <a:r>
              <a:rPr lang="en-US" altLang="zh-CN" sz="1200" dirty="0"/>
              <a:t>Observed variables:</a:t>
            </a:r>
            <a:r>
              <a:rPr lang="zh-CN" altLang="en-US" sz="1200" dirty="0"/>
              <a:t> </a:t>
            </a:r>
            <a:r>
              <a:rPr lang="en-US" altLang="zh-CN" sz="1200" dirty="0"/>
              <a:t>dependent variables</a:t>
            </a:r>
          </a:p>
          <a:p>
            <a:pPr lvl="1"/>
            <a:r>
              <a:rPr lang="en-US" altLang="zh-CN" sz="1200" dirty="0"/>
              <a:t>If we can successfully control the confounding effects, we can identify the </a:t>
            </a:r>
            <a:r>
              <a:rPr lang="en-US" altLang="zh-CN" sz="1200" b="1" dirty="0"/>
              <a:t>causal effect</a:t>
            </a:r>
            <a:r>
              <a:rPr lang="en-US" altLang="zh-CN" sz="1200" dirty="0"/>
              <a:t> of the independent variables upon the dependent variables</a:t>
            </a:r>
          </a:p>
          <a:p>
            <a:pPr lvl="1"/>
            <a:endParaRPr lang="en-US" altLang="zh-CN" sz="1200" dirty="0"/>
          </a:p>
          <a:p>
            <a:endParaRPr lang="en-CN" dirty="0"/>
          </a:p>
        </p:txBody>
      </p:sp>
      <p:sp>
        <p:nvSpPr>
          <p:cNvPr id="5" name="Slide Number Placeholder 4">
            <a:extLst>
              <a:ext uri="{FF2B5EF4-FFF2-40B4-BE49-F238E27FC236}">
                <a16:creationId xmlns:a16="http://schemas.microsoft.com/office/drawing/2014/main" id="{542223CF-3E5D-3849-9E2C-CC7DA123FC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6" name="矩形 5">
            <a:extLst>
              <a:ext uri="{FF2B5EF4-FFF2-40B4-BE49-F238E27FC236}">
                <a16:creationId xmlns:a16="http://schemas.microsoft.com/office/drawing/2014/main" id="{A7609C33-54B4-4127-8876-58C942FC6ABA}"/>
              </a:ext>
            </a:extLst>
          </p:cNvPr>
          <p:cNvSpPr/>
          <p:nvPr/>
        </p:nvSpPr>
        <p:spPr>
          <a:xfrm>
            <a:off x="932650" y="4627523"/>
            <a:ext cx="6953073" cy="430887"/>
          </a:xfrm>
          <a:prstGeom prst="rect">
            <a:avLst/>
          </a:prstGeom>
        </p:spPr>
        <p:txBody>
          <a:bodyPr wrap="square">
            <a:spAutoFit/>
          </a:bodyPr>
          <a:lstStyle/>
          <a:p>
            <a:pPr marL="133350" indent="0">
              <a:buSzPts val="1500"/>
              <a:buNone/>
            </a:pPr>
            <a:r>
              <a:rPr lang="en-US" altLang="zh-CN" sz="1050" dirty="0">
                <a:solidFill>
                  <a:schemeClr val="accent1">
                    <a:lumMod val="60000"/>
                    <a:lumOff val="40000"/>
                  </a:schemeClr>
                </a:solidFill>
              </a:rPr>
              <a:t>Kelly, Diane, and Anita Crescenzi. "From design to analysis: conducting controlled laboratory experiments with users.“ A tutorial at SIGIR 2016</a:t>
            </a:r>
          </a:p>
        </p:txBody>
      </p:sp>
    </p:spTree>
    <p:extLst>
      <p:ext uri="{BB962C8B-B14F-4D97-AF65-F5344CB8AC3E}">
        <p14:creationId xmlns:p14="http://schemas.microsoft.com/office/powerpoint/2010/main" val="1681528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77CF-DF67-8D49-8D60-D07C16123AC5}"/>
              </a:ext>
            </a:extLst>
          </p:cNvPr>
          <p:cNvSpPr>
            <a:spLocks noGrp="1"/>
          </p:cNvSpPr>
          <p:nvPr>
            <p:ph type="title"/>
          </p:nvPr>
        </p:nvSpPr>
        <p:spPr/>
        <p:txBody>
          <a:bodyPr/>
          <a:lstStyle/>
          <a:p>
            <a:r>
              <a:rPr lang="en-US" altLang="zh-CN" dirty="0"/>
              <a:t>Data collecting method</a:t>
            </a:r>
            <a:r>
              <a:rPr lang="zh-CN" altLang="en-US" dirty="0"/>
              <a:t>：</a:t>
            </a:r>
            <a:r>
              <a:rPr lang="en-US" altLang="zh-CN" dirty="0"/>
              <a:t>Survey</a:t>
            </a:r>
            <a:endParaRPr lang="en-CN" dirty="0"/>
          </a:p>
        </p:txBody>
      </p:sp>
      <p:sp>
        <p:nvSpPr>
          <p:cNvPr id="3" name="Text Placeholder 2">
            <a:extLst>
              <a:ext uri="{FF2B5EF4-FFF2-40B4-BE49-F238E27FC236}">
                <a16:creationId xmlns:a16="http://schemas.microsoft.com/office/drawing/2014/main" id="{9419CB6A-0366-2B42-8D85-2335C327FFEB}"/>
              </a:ext>
            </a:extLst>
          </p:cNvPr>
          <p:cNvSpPr>
            <a:spLocks noGrp="1"/>
          </p:cNvSpPr>
          <p:nvPr>
            <p:ph type="body" idx="1"/>
          </p:nvPr>
        </p:nvSpPr>
        <p:spPr>
          <a:xfrm>
            <a:off x="729450" y="2078875"/>
            <a:ext cx="7688700" cy="2735402"/>
          </a:xfrm>
        </p:spPr>
        <p:txBody>
          <a:bodyPr>
            <a:normAutofit fontScale="92500"/>
          </a:bodyPr>
          <a:lstStyle/>
          <a:p>
            <a:r>
              <a:rPr lang="en-US" dirty="0"/>
              <a:t>Useful for assessing and summarizing thoughts, opinions, and feelings of </a:t>
            </a:r>
            <a:r>
              <a:rPr lang="en-US" b="1" dirty="0"/>
              <a:t>a group of people</a:t>
            </a:r>
          </a:p>
          <a:p>
            <a:endParaRPr lang="en-US" b="1" dirty="0"/>
          </a:p>
          <a:p>
            <a:r>
              <a:rPr lang="en-US" dirty="0"/>
              <a:t>Usually done by asking the participant to recall a recent search</a:t>
            </a:r>
          </a:p>
          <a:p>
            <a:endParaRPr lang="en-US" dirty="0"/>
          </a:p>
          <a:p>
            <a:r>
              <a:rPr lang="en-US" dirty="0"/>
              <a:t>For example, to understand users’ intent in product search we asked three open-ended questions in an online survey:</a:t>
            </a:r>
          </a:p>
          <a:p>
            <a:pPr lvl="1"/>
            <a:r>
              <a:rPr lang="en-US" altLang="zh-CN" dirty="0"/>
              <a:t>1. Please describe your latest product search experience with as many details as possible (target, motivation, time, place). </a:t>
            </a:r>
          </a:p>
          <a:p>
            <a:pPr lvl="1"/>
            <a:r>
              <a:rPr lang="en-US" altLang="zh-CN" dirty="0"/>
              <a:t>2. Please provide your queries. (You can view your search history to and all the queries used in this search.) </a:t>
            </a:r>
          </a:p>
          <a:p>
            <a:pPr lvl="1"/>
            <a:r>
              <a:rPr lang="en-US" altLang="zh-CN" dirty="0"/>
              <a:t>3. Please provide the name of the product you purchased (if any).</a:t>
            </a:r>
            <a:endParaRPr lang="en-CN" dirty="0"/>
          </a:p>
        </p:txBody>
      </p:sp>
      <p:sp>
        <p:nvSpPr>
          <p:cNvPr id="4" name="Slide Number Placeholder 3">
            <a:extLst>
              <a:ext uri="{FF2B5EF4-FFF2-40B4-BE49-F238E27FC236}">
                <a16:creationId xmlns:a16="http://schemas.microsoft.com/office/drawing/2014/main" id="{DD0D75A3-695D-1C46-B4E6-767A8E427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5" name="矩形 4">
            <a:extLst>
              <a:ext uri="{FF2B5EF4-FFF2-40B4-BE49-F238E27FC236}">
                <a16:creationId xmlns:a16="http://schemas.microsoft.com/office/drawing/2014/main" id="{8576CD31-102C-4C95-9FA9-EDD801AB227C}"/>
              </a:ext>
            </a:extLst>
          </p:cNvPr>
          <p:cNvSpPr/>
          <p:nvPr/>
        </p:nvSpPr>
        <p:spPr>
          <a:xfrm>
            <a:off x="894861" y="4726554"/>
            <a:ext cx="6811107" cy="261610"/>
          </a:xfrm>
          <a:prstGeom prst="rect">
            <a:avLst/>
          </a:prstGeom>
        </p:spPr>
        <p:txBody>
          <a:bodyPr wrap="square">
            <a:spAutoFit/>
          </a:bodyPr>
          <a:lstStyle/>
          <a:p>
            <a:pPr marL="133350" indent="0">
              <a:buSzPts val="1500"/>
              <a:buNone/>
            </a:pPr>
            <a:r>
              <a:rPr lang="en-US" altLang="zh-CN" sz="1100" dirty="0" err="1">
                <a:solidFill>
                  <a:schemeClr val="accent1">
                    <a:lumMod val="60000"/>
                    <a:lumOff val="40000"/>
                  </a:schemeClr>
                </a:solidFill>
              </a:rPr>
              <a:t>Su</a:t>
            </a:r>
            <a:r>
              <a:rPr lang="en-US" altLang="zh-CN" sz="1100" dirty="0">
                <a:solidFill>
                  <a:schemeClr val="accent1">
                    <a:lumMod val="60000"/>
                    <a:lumOff val="40000"/>
                  </a:schemeClr>
                </a:solidFill>
              </a:rPr>
              <a:t>, Ning et al. “User Intent, </a:t>
            </a:r>
            <a:r>
              <a:rPr lang="en-US" altLang="zh-CN" sz="1100" dirty="0" err="1">
                <a:solidFill>
                  <a:schemeClr val="accent1">
                    <a:lumMod val="60000"/>
                    <a:lumOff val="40000"/>
                  </a:schemeClr>
                </a:solidFill>
              </a:rPr>
              <a:t>Behaviour</a:t>
            </a:r>
            <a:r>
              <a:rPr lang="en-US" altLang="zh-CN" sz="1100" dirty="0">
                <a:solidFill>
                  <a:schemeClr val="accent1">
                    <a:lumMod val="60000"/>
                    <a:lumOff val="40000"/>
                  </a:schemeClr>
                </a:solidFill>
              </a:rPr>
              <a:t>, and Perceived Satisfaction in Product Search.” WSDM 18</a:t>
            </a:r>
          </a:p>
        </p:txBody>
      </p:sp>
    </p:spTree>
    <p:extLst>
      <p:ext uri="{BB962C8B-B14F-4D97-AF65-F5344CB8AC3E}">
        <p14:creationId xmlns:p14="http://schemas.microsoft.com/office/powerpoint/2010/main" val="219256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715C7-39C1-4ABF-814A-6A3D7C931860}"/>
              </a:ext>
            </a:extLst>
          </p:cNvPr>
          <p:cNvSpPr>
            <a:spLocks noGrp="1"/>
          </p:cNvSpPr>
          <p:nvPr>
            <p:ph type="title"/>
          </p:nvPr>
        </p:nvSpPr>
        <p:spPr/>
        <p:txBody>
          <a:bodyPr/>
          <a:lstStyle/>
          <a:p>
            <a:r>
              <a:rPr lang="en-US" altLang="zh-CN" dirty="0"/>
              <a:t>Data collecting method</a:t>
            </a:r>
            <a:r>
              <a:rPr lang="zh-CN" altLang="en-US" dirty="0"/>
              <a:t>：</a:t>
            </a:r>
            <a:r>
              <a:rPr lang="en-US" altLang="zh-CN" dirty="0"/>
              <a:t>Interview</a:t>
            </a:r>
            <a:endParaRPr lang="zh-CN" altLang="en-US" dirty="0"/>
          </a:p>
        </p:txBody>
      </p:sp>
      <p:sp>
        <p:nvSpPr>
          <p:cNvPr id="3" name="文本占位符 2">
            <a:extLst>
              <a:ext uri="{FF2B5EF4-FFF2-40B4-BE49-F238E27FC236}">
                <a16:creationId xmlns:a16="http://schemas.microsoft.com/office/drawing/2014/main" id="{E9647074-4C5C-416D-9919-E89612414E46}"/>
              </a:ext>
            </a:extLst>
          </p:cNvPr>
          <p:cNvSpPr>
            <a:spLocks noGrp="1"/>
          </p:cNvSpPr>
          <p:nvPr>
            <p:ph type="body" idx="1"/>
          </p:nvPr>
        </p:nvSpPr>
        <p:spPr>
          <a:xfrm>
            <a:off x="729450" y="2078875"/>
            <a:ext cx="7688700" cy="2891710"/>
          </a:xfrm>
        </p:spPr>
        <p:txBody>
          <a:bodyPr>
            <a:normAutofit fontScale="92500" lnSpcReduction="10000"/>
          </a:bodyPr>
          <a:lstStyle/>
          <a:p>
            <a:r>
              <a:rPr lang="en-US" altLang="zh-CN" dirty="0"/>
              <a:t>Useful for having a more in-depth understanding of the experience of individual participant</a:t>
            </a:r>
          </a:p>
          <a:p>
            <a:endParaRPr lang="en-US" altLang="zh-CN" dirty="0"/>
          </a:p>
          <a:p>
            <a:r>
              <a:rPr lang="en-US" altLang="zh-CN" dirty="0"/>
              <a:t>Can be conducted after a user study to let the researcher have a comprehensive understanding of participants’ overall experience and whether there is any problem in the settings of the study</a:t>
            </a:r>
          </a:p>
          <a:p>
            <a:endParaRPr lang="en-US" altLang="zh-CN" dirty="0"/>
          </a:p>
          <a:p>
            <a:r>
              <a:rPr lang="en-US" altLang="zh-CN" dirty="0"/>
              <a:t>Both interview and survey contains open-ended questions, we may need to code the responses in free text into a set of concepts. For example, for the product search intent survey, we coded the responses with a schema consisting of three concepts:</a:t>
            </a:r>
          </a:p>
          <a:p>
            <a:pPr lvl="1"/>
            <a:r>
              <a:rPr lang="en-US" altLang="zh-CN" dirty="0"/>
              <a:t>Motivation: with/without a immediate purchase need</a:t>
            </a:r>
          </a:p>
          <a:p>
            <a:pPr lvl="1"/>
            <a:r>
              <a:rPr lang="en-US" altLang="zh-CN" dirty="0"/>
              <a:t>Target specificity</a:t>
            </a:r>
          </a:p>
          <a:p>
            <a:pPr lvl="1"/>
            <a:r>
              <a:rPr lang="en-US" altLang="zh-CN" dirty="0"/>
              <a:t>Search strategy</a:t>
            </a:r>
            <a:endParaRPr lang="zh-CN" altLang="en-US" dirty="0"/>
          </a:p>
        </p:txBody>
      </p:sp>
      <p:sp>
        <p:nvSpPr>
          <p:cNvPr id="4" name="灯片编号占位符 3">
            <a:extLst>
              <a:ext uri="{FF2B5EF4-FFF2-40B4-BE49-F238E27FC236}">
                <a16:creationId xmlns:a16="http://schemas.microsoft.com/office/drawing/2014/main" id="{5251E495-F718-4406-B724-F074B2D348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3920260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E6A2-FDFA-2349-B9A7-EE1B871B33B6}"/>
              </a:ext>
            </a:extLst>
          </p:cNvPr>
          <p:cNvSpPr>
            <a:spLocks noGrp="1"/>
          </p:cNvSpPr>
          <p:nvPr>
            <p:ph type="title"/>
          </p:nvPr>
        </p:nvSpPr>
        <p:spPr/>
        <p:txBody>
          <a:bodyPr/>
          <a:lstStyle/>
          <a:p>
            <a:r>
              <a:rPr lang="en-US" altLang="zh-CN" dirty="0"/>
              <a:t>Data collecting method</a:t>
            </a:r>
            <a:r>
              <a:rPr lang="zh-CN" altLang="en-US" dirty="0"/>
              <a:t>： </a:t>
            </a:r>
            <a:r>
              <a:rPr lang="en-US" altLang="zh-CN" dirty="0"/>
              <a:t>Questionnaire and user feedback</a:t>
            </a:r>
            <a:endParaRPr lang="en-CN" dirty="0"/>
          </a:p>
        </p:txBody>
      </p:sp>
      <p:sp>
        <p:nvSpPr>
          <p:cNvPr id="3" name="Text Placeholder 2">
            <a:extLst>
              <a:ext uri="{FF2B5EF4-FFF2-40B4-BE49-F238E27FC236}">
                <a16:creationId xmlns:a16="http://schemas.microsoft.com/office/drawing/2014/main" id="{50FBD40F-22F6-A04C-8FF5-5676CE057003}"/>
              </a:ext>
            </a:extLst>
          </p:cNvPr>
          <p:cNvSpPr>
            <a:spLocks noGrp="1"/>
          </p:cNvSpPr>
          <p:nvPr>
            <p:ph type="body" idx="1"/>
          </p:nvPr>
        </p:nvSpPr>
        <p:spPr>
          <a:xfrm>
            <a:off x="729450" y="2242995"/>
            <a:ext cx="7688700" cy="2261100"/>
          </a:xfrm>
        </p:spPr>
        <p:txBody>
          <a:bodyPr/>
          <a:lstStyle/>
          <a:p>
            <a:r>
              <a:rPr lang="en-US" dirty="0"/>
              <a:t>Useful for measuring participants experience during the search (in a user study or field study)</a:t>
            </a:r>
          </a:p>
          <a:p>
            <a:endParaRPr lang="en-US" dirty="0"/>
          </a:p>
          <a:p>
            <a:r>
              <a:rPr lang="en-US" dirty="0"/>
              <a:t>Measures:</a:t>
            </a:r>
          </a:p>
          <a:p>
            <a:pPr lvl="1"/>
            <a:r>
              <a:rPr lang="en-US" dirty="0"/>
              <a:t>Satisfaction/Relevance/Usefulness/Task difficulty/Domain expertise/Mental </a:t>
            </a:r>
            <a:r>
              <a:rPr lang="en-US" altLang="zh-CN" dirty="0"/>
              <a:t>effort/…</a:t>
            </a:r>
          </a:p>
          <a:p>
            <a:endParaRPr lang="en-US" dirty="0"/>
          </a:p>
          <a:p>
            <a:r>
              <a:rPr lang="en-US" dirty="0"/>
              <a:t>Scales of measures:</a:t>
            </a:r>
          </a:p>
          <a:p>
            <a:pPr lvl="1"/>
            <a:r>
              <a:rPr lang="en-US" dirty="0"/>
              <a:t> 5 point or 7 point Likert scale</a:t>
            </a:r>
          </a:p>
          <a:p>
            <a:pPr lvl="1"/>
            <a:r>
              <a:rPr lang="en-US" dirty="0"/>
              <a:t>4 level relevance (not relevant/somewhat relevant/fairly relevant/highly relevant)</a:t>
            </a:r>
            <a:endParaRPr lang="en-CN" dirty="0"/>
          </a:p>
        </p:txBody>
      </p:sp>
      <p:sp>
        <p:nvSpPr>
          <p:cNvPr id="4" name="Slide Number Placeholder 3">
            <a:extLst>
              <a:ext uri="{FF2B5EF4-FFF2-40B4-BE49-F238E27FC236}">
                <a16:creationId xmlns:a16="http://schemas.microsoft.com/office/drawing/2014/main" id="{C876455E-C48E-F046-8452-E97483C50D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236368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A457-CB8F-DF44-929F-850C647ADF8B}"/>
              </a:ext>
            </a:extLst>
          </p:cNvPr>
          <p:cNvSpPr>
            <a:spLocks noGrp="1"/>
          </p:cNvSpPr>
          <p:nvPr>
            <p:ph type="title"/>
          </p:nvPr>
        </p:nvSpPr>
        <p:spPr/>
        <p:txBody>
          <a:bodyPr/>
          <a:lstStyle/>
          <a:p>
            <a:r>
              <a:rPr lang="en-US" altLang="zh-CN" dirty="0"/>
              <a:t>Data collecting method</a:t>
            </a:r>
            <a:r>
              <a:rPr lang="zh-CN" altLang="en-US" dirty="0"/>
              <a:t>：</a:t>
            </a:r>
            <a:r>
              <a:rPr lang="en-US" altLang="zh-CN" dirty="0"/>
              <a:t>Behavior</a:t>
            </a:r>
            <a:r>
              <a:rPr lang="zh-CN" altLang="en-US" dirty="0"/>
              <a:t> </a:t>
            </a:r>
            <a:r>
              <a:rPr lang="en-US" altLang="zh-CN" dirty="0"/>
              <a:t>Logging</a:t>
            </a:r>
            <a:endParaRPr lang="en-CN" dirty="0"/>
          </a:p>
        </p:txBody>
      </p:sp>
      <p:sp>
        <p:nvSpPr>
          <p:cNvPr id="3" name="Text Placeholder 2">
            <a:extLst>
              <a:ext uri="{FF2B5EF4-FFF2-40B4-BE49-F238E27FC236}">
                <a16:creationId xmlns:a16="http://schemas.microsoft.com/office/drawing/2014/main" id="{34ECD0C1-141B-7640-8316-0343DD6FD84D}"/>
              </a:ext>
            </a:extLst>
          </p:cNvPr>
          <p:cNvSpPr>
            <a:spLocks noGrp="1"/>
          </p:cNvSpPr>
          <p:nvPr>
            <p:ph type="body" idx="1"/>
          </p:nvPr>
        </p:nvSpPr>
        <p:spPr/>
        <p:txBody>
          <a:bodyPr/>
          <a:lstStyle/>
          <a:p>
            <a:r>
              <a:rPr lang="en-CN" dirty="0"/>
              <a:t>Severside</a:t>
            </a:r>
            <a:r>
              <a:rPr lang="zh-CN" altLang="en-US" dirty="0"/>
              <a:t> </a:t>
            </a:r>
            <a:r>
              <a:rPr lang="en-US" altLang="zh-CN" dirty="0"/>
              <a:t>logging</a:t>
            </a:r>
            <a:r>
              <a:rPr lang="zh-CN" altLang="en-US" dirty="0"/>
              <a:t>：</a:t>
            </a:r>
            <a:endParaRPr lang="en-US" altLang="zh-CN" dirty="0"/>
          </a:p>
          <a:p>
            <a:pPr lvl="1"/>
            <a:r>
              <a:rPr lang="en-US" dirty="0"/>
              <a:t>Query and clicked results</a:t>
            </a:r>
          </a:p>
          <a:p>
            <a:pPr lvl="1"/>
            <a:r>
              <a:rPr lang="en-US" dirty="0"/>
              <a:t>App downloads</a:t>
            </a:r>
          </a:p>
          <a:p>
            <a:pPr lvl="1"/>
            <a:r>
              <a:rPr lang="en-US" dirty="0"/>
              <a:t>Purchase</a:t>
            </a:r>
          </a:p>
          <a:p>
            <a:r>
              <a:rPr lang="en-US" dirty="0"/>
              <a:t>In a user study, if we don’t want to build a full-function search system, we can:</a:t>
            </a:r>
          </a:p>
          <a:p>
            <a:pPr lvl="1"/>
            <a:r>
              <a:rPr lang="en-US" dirty="0"/>
              <a:t>Use a proxy server to log all the HTTP requests</a:t>
            </a:r>
          </a:p>
          <a:p>
            <a:pPr lvl="1"/>
            <a:r>
              <a:rPr lang="en-US" dirty="0"/>
              <a:t>Build an experimental search portal which will crawl the results from another search engine in real time</a:t>
            </a:r>
          </a:p>
        </p:txBody>
      </p:sp>
      <p:sp>
        <p:nvSpPr>
          <p:cNvPr id="4" name="Slide Number Placeholder 3">
            <a:extLst>
              <a:ext uri="{FF2B5EF4-FFF2-40B4-BE49-F238E27FC236}">
                <a16:creationId xmlns:a16="http://schemas.microsoft.com/office/drawing/2014/main" id="{722747F6-2724-6D45-B634-61D4C64DCF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4264846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A457-CB8F-DF44-929F-850C647ADF8B}"/>
              </a:ext>
            </a:extLst>
          </p:cNvPr>
          <p:cNvSpPr>
            <a:spLocks noGrp="1"/>
          </p:cNvSpPr>
          <p:nvPr>
            <p:ph type="title"/>
          </p:nvPr>
        </p:nvSpPr>
        <p:spPr/>
        <p:txBody>
          <a:bodyPr/>
          <a:lstStyle/>
          <a:p>
            <a:r>
              <a:rPr lang="en-US" altLang="zh-CN" dirty="0"/>
              <a:t>Data collecting method</a:t>
            </a:r>
            <a:r>
              <a:rPr lang="zh-CN" altLang="en-US" dirty="0"/>
              <a:t>：</a:t>
            </a:r>
            <a:r>
              <a:rPr lang="en-US" altLang="zh-CN" dirty="0"/>
              <a:t>Behavior</a:t>
            </a:r>
            <a:r>
              <a:rPr lang="zh-CN" altLang="en-US" dirty="0"/>
              <a:t> </a:t>
            </a:r>
            <a:r>
              <a:rPr lang="en-US" altLang="zh-CN" dirty="0"/>
              <a:t>Logging</a:t>
            </a:r>
            <a:endParaRPr lang="en-CN" dirty="0"/>
          </a:p>
        </p:txBody>
      </p:sp>
      <p:sp>
        <p:nvSpPr>
          <p:cNvPr id="3" name="Text Placeholder 2">
            <a:extLst>
              <a:ext uri="{FF2B5EF4-FFF2-40B4-BE49-F238E27FC236}">
                <a16:creationId xmlns:a16="http://schemas.microsoft.com/office/drawing/2014/main" id="{34ECD0C1-141B-7640-8316-0343DD6FD84D}"/>
              </a:ext>
            </a:extLst>
          </p:cNvPr>
          <p:cNvSpPr>
            <a:spLocks noGrp="1"/>
          </p:cNvSpPr>
          <p:nvPr>
            <p:ph type="body" idx="1"/>
          </p:nvPr>
        </p:nvSpPr>
        <p:spPr/>
        <p:txBody>
          <a:bodyPr/>
          <a:lstStyle/>
          <a:p>
            <a:r>
              <a:rPr lang="en-US" dirty="0"/>
              <a:t>C</a:t>
            </a:r>
            <a:r>
              <a:rPr lang="en-CN" dirty="0"/>
              <a:t>lient</a:t>
            </a:r>
            <a:r>
              <a:rPr lang="en-US" altLang="zh-CN" dirty="0"/>
              <a:t>side</a:t>
            </a:r>
            <a:r>
              <a:rPr lang="zh-CN" altLang="en-US" dirty="0"/>
              <a:t> </a:t>
            </a:r>
            <a:r>
              <a:rPr lang="en-US" altLang="zh-CN" dirty="0"/>
              <a:t>logging</a:t>
            </a:r>
            <a:r>
              <a:rPr lang="zh-CN" altLang="en-US" dirty="0"/>
              <a:t>：</a:t>
            </a:r>
            <a:endParaRPr lang="en-US" altLang="zh-CN" dirty="0"/>
          </a:p>
          <a:p>
            <a:pPr lvl="1"/>
            <a:r>
              <a:rPr lang="en-US" altLang="zh-CN" dirty="0"/>
              <a:t>More fine-grained user behavior data including mouse move, hover, scrolling, touch gestures </a:t>
            </a:r>
          </a:p>
          <a:p>
            <a:endParaRPr lang="en-US" altLang="zh-CN" dirty="0"/>
          </a:p>
          <a:p>
            <a:r>
              <a:rPr lang="en-US" altLang="zh-CN" dirty="0"/>
              <a:t>Some </a:t>
            </a:r>
            <a:r>
              <a:rPr lang="en-US" altLang="zh-CN" dirty="0" err="1"/>
              <a:t>clientside</a:t>
            </a:r>
            <a:r>
              <a:rPr lang="en-US" altLang="zh-CN" dirty="0"/>
              <a:t> logging methods:</a:t>
            </a:r>
          </a:p>
          <a:p>
            <a:pPr lvl="1"/>
            <a:r>
              <a:rPr lang="en-US" dirty="0"/>
              <a:t>Use </a:t>
            </a:r>
            <a:r>
              <a:rPr lang="en-US" dirty="0" err="1"/>
              <a:t>Javascript</a:t>
            </a:r>
            <a:r>
              <a:rPr lang="en-US" dirty="0"/>
              <a:t> to log user behavior on a webpage</a:t>
            </a:r>
          </a:p>
          <a:p>
            <a:pPr lvl="1"/>
            <a:r>
              <a:rPr lang="en-US" dirty="0"/>
              <a:t>Implement a search app on smart phone</a:t>
            </a:r>
          </a:p>
          <a:p>
            <a:pPr lvl="1"/>
            <a:r>
              <a:rPr lang="en-US" dirty="0"/>
              <a:t>Implement a browser extension to log </a:t>
            </a:r>
          </a:p>
        </p:txBody>
      </p:sp>
      <p:sp>
        <p:nvSpPr>
          <p:cNvPr id="4" name="Slide Number Placeholder 3">
            <a:extLst>
              <a:ext uri="{FF2B5EF4-FFF2-40B4-BE49-F238E27FC236}">
                <a16:creationId xmlns:a16="http://schemas.microsoft.com/office/drawing/2014/main" id="{722747F6-2724-6D45-B634-61D4C64DCF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74406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A457-CB8F-DF44-929F-850C647ADF8B}"/>
              </a:ext>
            </a:extLst>
          </p:cNvPr>
          <p:cNvSpPr>
            <a:spLocks noGrp="1"/>
          </p:cNvSpPr>
          <p:nvPr>
            <p:ph type="title"/>
          </p:nvPr>
        </p:nvSpPr>
        <p:spPr/>
        <p:txBody>
          <a:bodyPr/>
          <a:lstStyle/>
          <a:p>
            <a:r>
              <a:rPr lang="en-US" altLang="zh-CN" dirty="0"/>
              <a:t>Data collecting method</a:t>
            </a:r>
            <a:r>
              <a:rPr lang="zh-CN" altLang="en-US" dirty="0"/>
              <a:t>：</a:t>
            </a:r>
            <a:r>
              <a:rPr lang="en-US" altLang="zh-CN" dirty="0"/>
              <a:t>Behavior</a:t>
            </a:r>
            <a:r>
              <a:rPr lang="zh-CN" altLang="en-US" dirty="0"/>
              <a:t> </a:t>
            </a:r>
            <a:r>
              <a:rPr lang="en-US" altLang="zh-CN" dirty="0"/>
              <a:t>Logging</a:t>
            </a:r>
            <a:endParaRPr lang="en-CN" dirty="0"/>
          </a:p>
        </p:txBody>
      </p:sp>
      <p:sp>
        <p:nvSpPr>
          <p:cNvPr id="3" name="Text Placeholder 2">
            <a:extLst>
              <a:ext uri="{FF2B5EF4-FFF2-40B4-BE49-F238E27FC236}">
                <a16:creationId xmlns:a16="http://schemas.microsoft.com/office/drawing/2014/main" id="{34ECD0C1-141B-7640-8316-0343DD6FD84D}"/>
              </a:ext>
            </a:extLst>
          </p:cNvPr>
          <p:cNvSpPr>
            <a:spLocks noGrp="1"/>
          </p:cNvSpPr>
          <p:nvPr>
            <p:ph type="body" idx="1"/>
          </p:nvPr>
        </p:nvSpPr>
        <p:spPr>
          <a:xfrm>
            <a:off x="729450" y="2078875"/>
            <a:ext cx="5335288" cy="2261100"/>
          </a:xfrm>
        </p:spPr>
        <p:txBody>
          <a:bodyPr/>
          <a:lstStyle/>
          <a:p>
            <a:r>
              <a:rPr lang="en-US" altLang="zh-CN" dirty="0"/>
              <a:t>In-lab</a:t>
            </a:r>
            <a:r>
              <a:rPr lang="zh-CN" altLang="en-US" dirty="0"/>
              <a:t> </a:t>
            </a:r>
            <a:r>
              <a:rPr lang="en-US" altLang="zh-CN" dirty="0"/>
              <a:t>logging</a:t>
            </a:r>
            <a:r>
              <a:rPr lang="zh-CN" altLang="en-US" dirty="0"/>
              <a:t>：</a:t>
            </a:r>
            <a:endParaRPr lang="en-US" altLang="zh-CN" dirty="0"/>
          </a:p>
          <a:p>
            <a:pPr lvl="1"/>
            <a:r>
              <a:rPr lang="en-US" dirty="0"/>
              <a:t>Eye-tracking</a:t>
            </a:r>
          </a:p>
          <a:p>
            <a:pPr lvl="1"/>
            <a:r>
              <a:rPr lang="en-US" altLang="zh-CN" dirty="0"/>
              <a:t>Physiological signal: heart rate, respiratory rate, skin conductance, muscle current,…</a:t>
            </a:r>
          </a:p>
          <a:p>
            <a:pPr lvl="1"/>
            <a:r>
              <a:rPr lang="en-US" altLang="zh-CN" dirty="0"/>
              <a:t>Brain Imaging: fMRI/EEG/ </a:t>
            </a:r>
            <a:r>
              <a:rPr lang="en-US" altLang="zh-CN" dirty="0" err="1"/>
              <a:t>fNIRS</a:t>
            </a:r>
            <a:endParaRPr lang="en-US" altLang="zh-CN" dirty="0"/>
          </a:p>
          <a:p>
            <a:pPr lvl="2"/>
            <a:r>
              <a:rPr lang="en-US" altLang="zh-CN" dirty="0"/>
              <a:t>For example, </a:t>
            </a:r>
            <a:r>
              <a:rPr lang="en-US" altLang="zh-CN" dirty="0" err="1"/>
              <a:t>Moshfeghi</a:t>
            </a:r>
            <a:r>
              <a:rPr lang="en-US" altLang="zh-CN" dirty="0"/>
              <a:t> et al. used fMRI to investigate the emergence of information need  </a:t>
            </a:r>
            <a:br>
              <a:rPr lang="en-US" altLang="zh-CN" dirty="0"/>
            </a:br>
            <a:endParaRPr lang="en-CN" dirty="0"/>
          </a:p>
        </p:txBody>
      </p:sp>
      <p:sp>
        <p:nvSpPr>
          <p:cNvPr id="4" name="Slide Number Placeholder 3">
            <a:extLst>
              <a:ext uri="{FF2B5EF4-FFF2-40B4-BE49-F238E27FC236}">
                <a16:creationId xmlns:a16="http://schemas.microsoft.com/office/drawing/2014/main" id="{722747F6-2724-6D45-B634-61D4C64DCF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Picture 4">
            <a:extLst>
              <a:ext uri="{FF2B5EF4-FFF2-40B4-BE49-F238E27FC236}">
                <a16:creationId xmlns:a16="http://schemas.microsoft.com/office/drawing/2014/main" id="{578043FE-C624-42FD-B6A6-D0B95EA8CBB6}"/>
              </a:ext>
            </a:extLst>
          </p:cNvPr>
          <p:cNvPicPr>
            <a:picLocks noChangeAspect="1"/>
          </p:cNvPicPr>
          <p:nvPr/>
        </p:nvPicPr>
        <p:blipFill>
          <a:blip r:embed="rId3"/>
          <a:stretch>
            <a:fillRect/>
          </a:stretch>
        </p:blipFill>
        <p:spPr>
          <a:xfrm>
            <a:off x="7865730" y="3266467"/>
            <a:ext cx="944922" cy="1256649"/>
          </a:xfrm>
          <a:prstGeom prst="rect">
            <a:avLst/>
          </a:prstGeom>
        </p:spPr>
      </p:pic>
      <p:pic>
        <p:nvPicPr>
          <p:cNvPr id="6" name="Picture 5">
            <a:extLst>
              <a:ext uri="{FF2B5EF4-FFF2-40B4-BE49-F238E27FC236}">
                <a16:creationId xmlns:a16="http://schemas.microsoft.com/office/drawing/2014/main" id="{A118DDFE-002D-4AF9-8B0C-FC77C08C0F9F}"/>
              </a:ext>
            </a:extLst>
          </p:cNvPr>
          <p:cNvPicPr>
            <a:picLocks noChangeAspect="1"/>
          </p:cNvPicPr>
          <p:nvPr/>
        </p:nvPicPr>
        <p:blipFill>
          <a:blip r:embed="rId4"/>
          <a:stretch>
            <a:fillRect/>
          </a:stretch>
        </p:blipFill>
        <p:spPr>
          <a:xfrm>
            <a:off x="6448425" y="3493201"/>
            <a:ext cx="1187310" cy="803180"/>
          </a:xfrm>
          <a:prstGeom prst="rect">
            <a:avLst/>
          </a:prstGeom>
        </p:spPr>
      </p:pic>
      <p:sp>
        <p:nvSpPr>
          <p:cNvPr id="9" name="矩形 8">
            <a:extLst>
              <a:ext uri="{FF2B5EF4-FFF2-40B4-BE49-F238E27FC236}">
                <a16:creationId xmlns:a16="http://schemas.microsoft.com/office/drawing/2014/main" id="{CB79F344-ACAE-447A-88A7-AE1598D22ABB}"/>
              </a:ext>
            </a:extLst>
          </p:cNvPr>
          <p:cNvSpPr/>
          <p:nvPr/>
        </p:nvSpPr>
        <p:spPr>
          <a:xfrm>
            <a:off x="894861" y="4726554"/>
            <a:ext cx="6811107" cy="261610"/>
          </a:xfrm>
          <a:prstGeom prst="rect">
            <a:avLst/>
          </a:prstGeom>
        </p:spPr>
        <p:txBody>
          <a:bodyPr wrap="square">
            <a:spAutoFit/>
          </a:bodyPr>
          <a:lstStyle/>
          <a:p>
            <a:pPr marL="133350" indent="0">
              <a:buSzPts val="1500"/>
              <a:buNone/>
            </a:pPr>
            <a:r>
              <a:rPr lang="en-US" altLang="zh-CN" sz="1100" dirty="0" err="1">
                <a:solidFill>
                  <a:schemeClr val="accent1">
                    <a:lumMod val="60000"/>
                    <a:lumOff val="40000"/>
                  </a:schemeClr>
                </a:solidFill>
              </a:rPr>
              <a:t>Moshfeghi</a:t>
            </a:r>
            <a:r>
              <a:rPr lang="en-US" altLang="zh-CN" sz="1100" dirty="0">
                <a:solidFill>
                  <a:schemeClr val="accent1">
                    <a:lumMod val="60000"/>
                    <a:lumOff val="40000"/>
                  </a:schemeClr>
                </a:solidFill>
              </a:rPr>
              <a:t>, Yashar et al. “Understanding Information Need: an fMRI Study” SIGIR 16</a:t>
            </a:r>
          </a:p>
        </p:txBody>
      </p:sp>
    </p:spTree>
    <p:extLst>
      <p:ext uri="{BB962C8B-B14F-4D97-AF65-F5344CB8AC3E}">
        <p14:creationId xmlns:p14="http://schemas.microsoft.com/office/powerpoint/2010/main" val="3599923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9B40-B0AA-1242-BC21-90FF21E333A2}"/>
              </a:ext>
            </a:extLst>
          </p:cNvPr>
          <p:cNvSpPr>
            <a:spLocks noGrp="1"/>
          </p:cNvSpPr>
          <p:nvPr>
            <p:ph type="title"/>
          </p:nvPr>
        </p:nvSpPr>
        <p:spPr/>
        <p:txBody>
          <a:bodyPr/>
          <a:lstStyle/>
          <a:p>
            <a:r>
              <a:rPr lang="en-US" altLang="zh-CN" dirty="0"/>
              <a:t>Data collecting method</a:t>
            </a:r>
            <a:r>
              <a:rPr lang="zh-CN" altLang="en-US" dirty="0"/>
              <a:t>：</a:t>
            </a:r>
            <a:r>
              <a:rPr lang="en-US" altLang="zh-CN" dirty="0"/>
              <a:t>Annotation</a:t>
            </a:r>
            <a:endParaRPr lang="en-CN" dirty="0"/>
          </a:p>
        </p:txBody>
      </p:sp>
      <p:sp>
        <p:nvSpPr>
          <p:cNvPr id="3" name="Text Placeholder 2">
            <a:extLst>
              <a:ext uri="{FF2B5EF4-FFF2-40B4-BE49-F238E27FC236}">
                <a16:creationId xmlns:a16="http://schemas.microsoft.com/office/drawing/2014/main" id="{7645F6A8-1698-FB41-B664-4AE1D5696D6B}"/>
              </a:ext>
            </a:extLst>
          </p:cNvPr>
          <p:cNvSpPr>
            <a:spLocks noGrp="1"/>
          </p:cNvSpPr>
          <p:nvPr>
            <p:ph type="body" idx="1"/>
          </p:nvPr>
        </p:nvSpPr>
        <p:spPr/>
        <p:txBody>
          <a:bodyPr/>
          <a:lstStyle/>
          <a:p>
            <a:r>
              <a:rPr lang="en-US" altLang="zh-CN" dirty="0"/>
              <a:t>Sometimes it is hard to get feedback from users, but we can ask human assessors to make some additional annotations:</a:t>
            </a:r>
          </a:p>
          <a:p>
            <a:endParaRPr lang="en-US" altLang="zh-CN" dirty="0"/>
          </a:p>
          <a:p>
            <a:r>
              <a:rPr lang="en-US" altLang="zh-CN" dirty="0"/>
              <a:t>Useful for evaluation</a:t>
            </a:r>
          </a:p>
          <a:p>
            <a:pPr lvl="1"/>
            <a:r>
              <a:rPr lang="en-US" altLang="zh-CN" dirty="0"/>
              <a:t>Relevance annotation for search results</a:t>
            </a:r>
          </a:p>
          <a:p>
            <a:pPr lvl="1"/>
            <a:r>
              <a:rPr lang="en-US" altLang="zh-CN" dirty="0"/>
              <a:t>Quality annotations for image search results </a:t>
            </a:r>
          </a:p>
          <a:p>
            <a:pPr lvl="1"/>
            <a:r>
              <a:rPr lang="en-US" dirty="0"/>
              <a:t>Usefulness annotation for search results if we give the assessors some search context information</a:t>
            </a:r>
          </a:p>
        </p:txBody>
      </p:sp>
      <p:sp>
        <p:nvSpPr>
          <p:cNvPr id="4" name="Slide Number Placeholder 3">
            <a:extLst>
              <a:ext uri="{FF2B5EF4-FFF2-40B4-BE49-F238E27FC236}">
                <a16:creationId xmlns:a16="http://schemas.microsoft.com/office/drawing/2014/main" id="{FDF74CD8-069C-6A4E-B089-844B48E76E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5" name="矩形 4">
            <a:extLst>
              <a:ext uri="{FF2B5EF4-FFF2-40B4-BE49-F238E27FC236}">
                <a16:creationId xmlns:a16="http://schemas.microsoft.com/office/drawing/2014/main" id="{0FFE5C43-8426-4578-AD33-90D04AFEE6A7}"/>
              </a:ext>
            </a:extLst>
          </p:cNvPr>
          <p:cNvSpPr/>
          <p:nvPr/>
        </p:nvSpPr>
        <p:spPr>
          <a:xfrm>
            <a:off x="1043353" y="4488241"/>
            <a:ext cx="6811107" cy="261610"/>
          </a:xfrm>
          <a:prstGeom prst="rect">
            <a:avLst/>
          </a:prstGeom>
        </p:spPr>
        <p:txBody>
          <a:bodyPr wrap="square">
            <a:spAutoFit/>
          </a:bodyPr>
          <a:lstStyle/>
          <a:p>
            <a:pPr marL="133350" indent="0">
              <a:buSzPts val="1500"/>
              <a:buNone/>
            </a:pPr>
            <a:r>
              <a:rPr lang="en-US" altLang="zh-CN" sz="1100" dirty="0">
                <a:solidFill>
                  <a:schemeClr val="accent1">
                    <a:lumMod val="60000"/>
                    <a:lumOff val="40000"/>
                  </a:schemeClr>
                </a:solidFill>
              </a:rPr>
              <a:t>Mao et al. “When does Relevance Mean Usefulness and User Satisfaction in Web Search?” SIGIR 16</a:t>
            </a:r>
          </a:p>
        </p:txBody>
      </p:sp>
    </p:spTree>
    <p:extLst>
      <p:ext uri="{BB962C8B-B14F-4D97-AF65-F5344CB8AC3E}">
        <p14:creationId xmlns:p14="http://schemas.microsoft.com/office/powerpoint/2010/main" val="1711618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C06AD-D753-489B-A125-D7FC17108415}"/>
              </a:ext>
            </a:extLst>
          </p:cNvPr>
          <p:cNvSpPr>
            <a:spLocks noGrp="1"/>
          </p:cNvSpPr>
          <p:nvPr>
            <p:ph type="title"/>
          </p:nvPr>
        </p:nvSpPr>
        <p:spPr/>
        <p:txBody>
          <a:bodyPr/>
          <a:lstStyle/>
          <a:p>
            <a:r>
              <a:rPr lang="en-US" altLang="zh-CN" dirty="0"/>
              <a:t>Something you should consider</a:t>
            </a:r>
            <a:br>
              <a:rPr lang="en-US" altLang="zh-CN" dirty="0"/>
            </a:br>
            <a:endParaRPr lang="zh-CN" altLang="en-US" dirty="0"/>
          </a:p>
        </p:txBody>
      </p:sp>
      <p:sp>
        <p:nvSpPr>
          <p:cNvPr id="3" name="文本占位符 2">
            <a:extLst>
              <a:ext uri="{FF2B5EF4-FFF2-40B4-BE49-F238E27FC236}">
                <a16:creationId xmlns:a16="http://schemas.microsoft.com/office/drawing/2014/main" id="{4BB827CA-55A3-48C6-BF1A-F01D6B061330}"/>
              </a:ext>
            </a:extLst>
          </p:cNvPr>
          <p:cNvSpPr>
            <a:spLocks noGrp="1"/>
          </p:cNvSpPr>
          <p:nvPr>
            <p:ph type="body" idx="1"/>
          </p:nvPr>
        </p:nvSpPr>
        <p:spPr/>
        <p:txBody>
          <a:bodyPr/>
          <a:lstStyle/>
          <a:p>
            <a:r>
              <a:rPr lang="en-US" altLang="zh-CN" dirty="0"/>
              <a:t>Reliability: if the results are replicable </a:t>
            </a:r>
          </a:p>
          <a:p>
            <a:pPr lvl="1"/>
            <a:r>
              <a:rPr lang="en-US" altLang="zh-CN" dirty="0"/>
              <a:t>statistical power for statistical analysis</a:t>
            </a:r>
          </a:p>
          <a:p>
            <a:pPr lvl="1"/>
            <a:r>
              <a:rPr lang="en-US" altLang="zh-CN" dirty="0"/>
              <a:t>Cronbach's alpha for the consistency of multiple measures </a:t>
            </a:r>
          </a:p>
          <a:p>
            <a:pPr lvl="1"/>
            <a:r>
              <a:rPr lang="en-US" altLang="zh-CN" dirty="0"/>
              <a:t>Cohen’s kappa for annotations</a:t>
            </a:r>
          </a:p>
          <a:p>
            <a:r>
              <a:rPr lang="en-US" altLang="zh-CN" dirty="0"/>
              <a:t>Validity: if the results show what you intended to show</a:t>
            </a:r>
          </a:p>
          <a:p>
            <a:pPr lvl="1"/>
            <a:r>
              <a:rPr lang="en-US" altLang="zh-CN" dirty="0"/>
              <a:t>E.g. whether a measure measures what you want it to measure</a:t>
            </a:r>
          </a:p>
          <a:p>
            <a:pPr lvl="1"/>
            <a:r>
              <a:rPr lang="en-US" altLang="zh-CN" dirty="0"/>
              <a:t>Whether the results of the study can generalize to the real world</a:t>
            </a:r>
          </a:p>
          <a:p>
            <a:endParaRPr lang="en-US" altLang="zh-CN" dirty="0"/>
          </a:p>
        </p:txBody>
      </p:sp>
      <p:sp>
        <p:nvSpPr>
          <p:cNvPr id="4" name="灯片编号占位符 3">
            <a:extLst>
              <a:ext uri="{FF2B5EF4-FFF2-40B4-BE49-F238E27FC236}">
                <a16:creationId xmlns:a16="http://schemas.microsoft.com/office/drawing/2014/main" id="{E1B78C56-8485-4677-BD19-42F1619446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530205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94" name="Google Shape;94;p14"/>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t>Background and objectives</a:t>
            </a:r>
            <a:endParaRPr lang="en-US" sz="1500" dirty="0"/>
          </a:p>
          <a:p>
            <a:pPr marL="457200" lvl="0" indent="-323850" algn="l" rtl="0">
              <a:spcBef>
                <a:spcPts val="0"/>
              </a:spcBef>
              <a:spcAft>
                <a:spcPts val="0"/>
              </a:spcAft>
              <a:buSzPts val="1500"/>
              <a:buChar char="●"/>
            </a:pPr>
            <a:r>
              <a:rPr lang="en-US" sz="1500" dirty="0"/>
              <a:t>User behavior data collection</a:t>
            </a:r>
          </a:p>
          <a:p>
            <a:pPr marL="457200" lvl="0" indent="-323850" algn="l" rtl="0">
              <a:spcBef>
                <a:spcPts val="0"/>
              </a:spcBef>
              <a:spcAft>
                <a:spcPts val="0"/>
              </a:spcAft>
              <a:buSzPts val="1500"/>
              <a:buChar char="●"/>
            </a:pPr>
            <a:r>
              <a:rPr lang="en" sz="1500" dirty="0"/>
              <a:t>Analytical results of user behavior data </a:t>
            </a:r>
          </a:p>
          <a:p>
            <a:pPr indent="-323850">
              <a:buSzPts val="1500"/>
            </a:pPr>
            <a:r>
              <a:rPr lang="en" altLang="zh-CN" sz="1500" dirty="0"/>
              <a:t>User-centric evaluation metrics</a:t>
            </a:r>
            <a:endParaRPr sz="1500" dirty="0"/>
          </a:p>
          <a:p>
            <a:pPr marL="457200" lvl="0" indent="-323850" algn="l" rtl="0">
              <a:spcBef>
                <a:spcPts val="0"/>
              </a:spcBef>
              <a:spcAft>
                <a:spcPts val="0"/>
              </a:spcAft>
              <a:buSzPts val="1500"/>
              <a:buChar char="●"/>
            </a:pPr>
            <a:r>
              <a:rPr lang="en" sz="1500" dirty="0"/>
              <a:t>User-centric ranking models</a:t>
            </a:r>
            <a:endParaRPr lang="zh-CN" altLang="en-US" sz="1500" dirty="0"/>
          </a:p>
          <a:p>
            <a:pPr marL="457200" lvl="0" indent="-323850" algn="l" rtl="0">
              <a:spcBef>
                <a:spcPts val="0"/>
              </a:spcBef>
              <a:spcAft>
                <a:spcPts val="0"/>
              </a:spcAft>
              <a:buSzPts val="1500"/>
              <a:buChar char="●"/>
            </a:pPr>
            <a:r>
              <a:rPr lang="en" sz="1500" dirty="0"/>
              <a:t>Conclusion and future directions </a:t>
            </a:r>
            <a:endParaRPr sz="1500" dirty="0"/>
          </a:p>
        </p:txBody>
      </p:sp>
      <p:sp>
        <p:nvSpPr>
          <p:cNvPr id="2" name="灯片编号占位符 1">
            <a:extLst>
              <a:ext uri="{FF2B5EF4-FFF2-40B4-BE49-F238E27FC236}">
                <a16:creationId xmlns:a16="http://schemas.microsoft.com/office/drawing/2014/main" id="{47AAEBF6-9A2E-CE44-9CFE-9CE3EFD8C5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C06AD-D753-489B-A125-D7FC17108415}"/>
              </a:ext>
            </a:extLst>
          </p:cNvPr>
          <p:cNvSpPr>
            <a:spLocks noGrp="1"/>
          </p:cNvSpPr>
          <p:nvPr>
            <p:ph type="title"/>
          </p:nvPr>
        </p:nvSpPr>
        <p:spPr/>
        <p:txBody>
          <a:bodyPr/>
          <a:lstStyle/>
          <a:p>
            <a:r>
              <a:rPr lang="en-US" altLang="zh-CN" dirty="0"/>
              <a:t>Something you should consider</a:t>
            </a:r>
            <a:br>
              <a:rPr lang="en-US" altLang="zh-CN" dirty="0"/>
            </a:br>
            <a:endParaRPr lang="zh-CN" altLang="en-US" dirty="0"/>
          </a:p>
        </p:txBody>
      </p:sp>
      <p:sp>
        <p:nvSpPr>
          <p:cNvPr id="3" name="文本占位符 2">
            <a:extLst>
              <a:ext uri="{FF2B5EF4-FFF2-40B4-BE49-F238E27FC236}">
                <a16:creationId xmlns:a16="http://schemas.microsoft.com/office/drawing/2014/main" id="{4BB827CA-55A3-48C6-BF1A-F01D6B061330}"/>
              </a:ext>
            </a:extLst>
          </p:cNvPr>
          <p:cNvSpPr>
            <a:spLocks noGrp="1"/>
          </p:cNvSpPr>
          <p:nvPr>
            <p:ph type="body" idx="1"/>
          </p:nvPr>
        </p:nvSpPr>
        <p:spPr/>
        <p:txBody>
          <a:bodyPr/>
          <a:lstStyle/>
          <a:p>
            <a:r>
              <a:rPr lang="en-US" altLang="zh-CN" dirty="0"/>
              <a:t>Privacy: a more and more important issue</a:t>
            </a:r>
          </a:p>
          <a:p>
            <a:pPr lvl="1"/>
            <a:r>
              <a:rPr lang="en-US" altLang="zh-CN" dirty="0"/>
              <a:t>For a user study, ask the participants for permissions to use the collected data and allow them to exit the study whenever they want </a:t>
            </a:r>
          </a:p>
          <a:p>
            <a:pPr lvl="1"/>
            <a:r>
              <a:rPr lang="en-US" altLang="zh-CN" dirty="0"/>
              <a:t>For a field study, allow the participants to remove the records they don’t want to share</a:t>
            </a:r>
          </a:p>
          <a:p>
            <a:pPr lvl="1"/>
            <a:r>
              <a:rPr lang="en-US" altLang="zh-CN" dirty="0"/>
              <a:t>For a log-based study, only collect and share the aggregated user behavior statistics but not any individual records</a:t>
            </a:r>
          </a:p>
          <a:p>
            <a:pPr lvl="2"/>
            <a:r>
              <a:rPr lang="en-US" altLang="zh-CN" dirty="0"/>
              <a:t>Ensure released user behavior data are </a:t>
            </a:r>
            <a:r>
              <a:rPr lang="en-US" altLang="zh-CN" b="1" dirty="0"/>
              <a:t>differentially private</a:t>
            </a:r>
            <a:endParaRPr lang="zh-CN" altLang="en-US" b="1" dirty="0"/>
          </a:p>
        </p:txBody>
      </p:sp>
      <p:sp>
        <p:nvSpPr>
          <p:cNvPr id="4" name="灯片编号占位符 3">
            <a:extLst>
              <a:ext uri="{FF2B5EF4-FFF2-40B4-BE49-F238E27FC236}">
                <a16:creationId xmlns:a16="http://schemas.microsoft.com/office/drawing/2014/main" id="{E1B78C56-8485-4677-BD19-42F1619446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179475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CFC1-E3C3-C14F-86E7-2553EDBFA186}"/>
              </a:ext>
            </a:extLst>
          </p:cNvPr>
          <p:cNvSpPr>
            <a:spLocks noGrp="1"/>
          </p:cNvSpPr>
          <p:nvPr>
            <p:ph type="title"/>
          </p:nvPr>
        </p:nvSpPr>
        <p:spPr/>
        <p:txBody>
          <a:bodyPr/>
          <a:lstStyle/>
          <a:p>
            <a:r>
              <a:rPr lang="en-CN" dirty="0"/>
              <a:t>Wrap</a:t>
            </a:r>
            <a:r>
              <a:rPr lang="zh-CN" altLang="en-US" dirty="0"/>
              <a:t> </a:t>
            </a:r>
            <a:r>
              <a:rPr lang="en-US" altLang="zh-CN" dirty="0"/>
              <a:t>up</a:t>
            </a:r>
            <a:endParaRPr lang="en-CN" dirty="0"/>
          </a:p>
        </p:txBody>
      </p:sp>
      <p:sp>
        <p:nvSpPr>
          <p:cNvPr id="3" name="Text Placeholder 2">
            <a:extLst>
              <a:ext uri="{FF2B5EF4-FFF2-40B4-BE49-F238E27FC236}">
                <a16:creationId xmlns:a16="http://schemas.microsoft.com/office/drawing/2014/main" id="{3109846A-900D-C745-9AAF-E8D96E259BCD}"/>
              </a:ext>
            </a:extLst>
          </p:cNvPr>
          <p:cNvSpPr>
            <a:spLocks noGrp="1"/>
          </p:cNvSpPr>
          <p:nvPr>
            <p:ph type="body" idx="1"/>
          </p:nvPr>
        </p:nvSpPr>
        <p:spPr/>
        <p:txBody>
          <a:bodyPr/>
          <a:lstStyle/>
          <a:p>
            <a:r>
              <a:rPr lang="en-CN" dirty="0"/>
              <a:t>Collecting</a:t>
            </a:r>
            <a:r>
              <a:rPr lang="zh-CN" altLang="en-US" dirty="0"/>
              <a:t> </a:t>
            </a:r>
            <a:r>
              <a:rPr lang="en-US" altLang="zh-CN" dirty="0"/>
              <a:t>user</a:t>
            </a:r>
            <a:r>
              <a:rPr lang="zh-CN" altLang="en-US" dirty="0"/>
              <a:t> </a:t>
            </a:r>
            <a:r>
              <a:rPr lang="en-US" altLang="zh-CN" dirty="0"/>
              <a:t>behavior</a:t>
            </a:r>
            <a:r>
              <a:rPr lang="zh-CN" altLang="en-US" dirty="0"/>
              <a:t> </a:t>
            </a:r>
            <a:r>
              <a:rPr lang="en-US" altLang="zh-CN" dirty="0"/>
              <a:t>data</a:t>
            </a:r>
            <a:r>
              <a:rPr lang="zh-CN" altLang="en-US" dirty="0"/>
              <a:t> </a:t>
            </a:r>
            <a:r>
              <a:rPr lang="en-US" altLang="zh-CN" dirty="0"/>
              <a:t>is</a:t>
            </a:r>
            <a:r>
              <a:rPr lang="zh-CN" altLang="en-US" dirty="0"/>
              <a:t> </a:t>
            </a:r>
            <a:r>
              <a:rPr lang="en-US" altLang="zh-CN" dirty="0"/>
              <a:t>the</a:t>
            </a:r>
            <a:r>
              <a:rPr lang="zh-CN" altLang="en-US" dirty="0"/>
              <a:t> </a:t>
            </a:r>
            <a:r>
              <a:rPr lang="en-US" altLang="zh-CN" dirty="0"/>
              <a:t>first</a:t>
            </a:r>
            <a:r>
              <a:rPr lang="zh-CN" altLang="en-US" dirty="0"/>
              <a:t> </a:t>
            </a:r>
            <a:r>
              <a:rPr lang="en-US" altLang="zh-CN" dirty="0"/>
              <a:t>step</a:t>
            </a:r>
            <a:r>
              <a:rPr lang="zh-CN" altLang="en-US" dirty="0"/>
              <a:t> </a:t>
            </a:r>
            <a:r>
              <a:rPr lang="en-US" altLang="zh-CN" dirty="0"/>
              <a:t>in</a:t>
            </a:r>
            <a:r>
              <a:rPr lang="zh-CN" altLang="en-US" dirty="0"/>
              <a:t> </a:t>
            </a:r>
            <a:r>
              <a:rPr lang="en-US" altLang="zh-CN" dirty="0"/>
              <a:t>user</a:t>
            </a:r>
            <a:r>
              <a:rPr lang="zh-CN" altLang="en-US" dirty="0"/>
              <a:t> </a:t>
            </a:r>
            <a:r>
              <a:rPr lang="en-US" altLang="zh-CN" dirty="0"/>
              <a:t>behavior</a:t>
            </a:r>
            <a:r>
              <a:rPr lang="zh-CN" altLang="en-US" dirty="0"/>
              <a:t> </a:t>
            </a:r>
            <a:r>
              <a:rPr lang="en-US" altLang="zh-CN" dirty="0"/>
              <a:t>analysis</a:t>
            </a:r>
            <a:r>
              <a:rPr lang="zh-CN" altLang="en-US" dirty="0"/>
              <a:t> </a:t>
            </a:r>
            <a:r>
              <a:rPr lang="en-US" altLang="zh-CN" dirty="0"/>
              <a:t>and</a:t>
            </a:r>
            <a:r>
              <a:rPr lang="zh-CN" altLang="en-US" dirty="0"/>
              <a:t> </a:t>
            </a:r>
            <a:r>
              <a:rPr lang="en-US" altLang="zh-CN" dirty="0"/>
              <a:t>modeling</a:t>
            </a:r>
          </a:p>
          <a:p>
            <a:endParaRPr lang="en-US" dirty="0"/>
          </a:p>
          <a:p>
            <a:r>
              <a:rPr lang="en-US" dirty="0"/>
              <a:t>We can use different approaches and data collecting methods for building different kinds of models</a:t>
            </a:r>
          </a:p>
          <a:p>
            <a:endParaRPr lang="en-US" dirty="0"/>
          </a:p>
          <a:p>
            <a:r>
              <a:rPr lang="en-US" dirty="0"/>
              <a:t>When collecting user behavior data, you should think about its reliability, validity, and whether it has privacy issues</a:t>
            </a:r>
            <a:endParaRPr lang="en-CN" dirty="0"/>
          </a:p>
        </p:txBody>
      </p:sp>
      <p:sp>
        <p:nvSpPr>
          <p:cNvPr id="4" name="Slide Number Placeholder 3">
            <a:extLst>
              <a:ext uri="{FF2B5EF4-FFF2-40B4-BE49-F238E27FC236}">
                <a16:creationId xmlns:a16="http://schemas.microsoft.com/office/drawing/2014/main" id="{A0B953BF-1854-A84C-9829-0E0C9AECED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4200334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0BB85-3A3F-4531-A80E-26ED019CA344}"/>
              </a:ext>
            </a:extLst>
          </p:cNvPr>
          <p:cNvSpPr>
            <a:spLocks noGrp="1"/>
          </p:cNvSpPr>
          <p:nvPr>
            <p:ph type="title"/>
          </p:nvPr>
        </p:nvSpPr>
        <p:spPr/>
        <p:txBody>
          <a:bodyPr/>
          <a:lstStyle/>
          <a:p>
            <a:r>
              <a:rPr lang="en-US" altLang="zh-CN" dirty="0"/>
              <a:t>Q&amp;A</a:t>
            </a:r>
            <a:endParaRPr lang="zh-CN" altLang="en-US" dirty="0"/>
          </a:p>
        </p:txBody>
      </p:sp>
      <p:sp>
        <p:nvSpPr>
          <p:cNvPr id="3" name="文本占位符 2">
            <a:extLst>
              <a:ext uri="{FF2B5EF4-FFF2-40B4-BE49-F238E27FC236}">
                <a16:creationId xmlns:a16="http://schemas.microsoft.com/office/drawing/2014/main" id="{11755402-E992-4B9B-B904-21AE15C44772}"/>
              </a:ext>
            </a:extLst>
          </p:cNvPr>
          <p:cNvSpPr>
            <a:spLocks noGrp="1"/>
          </p:cNvSpPr>
          <p:nvPr>
            <p:ph type="body" idx="1"/>
          </p:nvPr>
        </p:nvSpPr>
        <p:spPr/>
        <p:txBody>
          <a:bodyPr/>
          <a:lstStyle/>
          <a:p>
            <a:r>
              <a:rPr lang="en-US" altLang="zh-CN" dirty="0"/>
              <a:t>Please raise your hands if you have any question</a:t>
            </a:r>
          </a:p>
          <a:p>
            <a:endParaRPr lang="en-US" altLang="zh-CN" dirty="0"/>
          </a:p>
          <a:p>
            <a:r>
              <a:rPr lang="en-US" altLang="zh-CN" dirty="0"/>
              <a:t>We will further revise our slides according to the Q&amp;A </a:t>
            </a:r>
            <a:endParaRPr lang="zh-CN" altLang="en-US" dirty="0"/>
          </a:p>
        </p:txBody>
      </p:sp>
      <p:sp>
        <p:nvSpPr>
          <p:cNvPr id="4" name="灯片编号占位符 3">
            <a:extLst>
              <a:ext uri="{FF2B5EF4-FFF2-40B4-BE49-F238E27FC236}">
                <a16:creationId xmlns:a16="http://schemas.microsoft.com/office/drawing/2014/main" id="{8A8D86C6-0DB4-43E3-AB63-E2B787039C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79463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2"/>
        <p:cNvGrpSpPr/>
        <p:nvPr/>
      </p:nvGrpSpPr>
      <p:grpSpPr>
        <a:xfrm>
          <a:off x="0" y="0"/>
          <a:ext cx="0" cy="0"/>
          <a:chOff x="0" y="0"/>
          <a:chExt cx="0" cy="0"/>
        </a:xfrm>
      </p:grpSpPr>
      <p:sp>
        <p:nvSpPr>
          <p:cNvPr id="94" name="Google Shape;94;p14"/>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133350" lvl="0" indent="0">
              <a:buSzPts val="1500"/>
              <a:buNone/>
            </a:pPr>
            <a:r>
              <a:rPr lang="en-US" sz="3000" b="1" dirty="0">
                <a:solidFill>
                  <a:schemeClr val="bg1"/>
                </a:solidFill>
              </a:rPr>
              <a:t>Analytical results of user behavior data</a:t>
            </a:r>
          </a:p>
          <a:p>
            <a:pPr marL="133350" lvl="0" indent="0">
              <a:buSzPts val="1500"/>
              <a:buNone/>
            </a:pPr>
            <a:endParaRPr lang="en" altLang="zh-CN" sz="3000" b="1" dirty="0">
              <a:solidFill>
                <a:schemeClr val="bg1"/>
              </a:solidFill>
            </a:endParaRPr>
          </a:p>
          <a:p>
            <a:pPr marL="133350" lvl="0" indent="0" rtl="0">
              <a:spcBef>
                <a:spcPts val="0"/>
              </a:spcBef>
              <a:spcAft>
                <a:spcPts val="0"/>
              </a:spcAft>
              <a:buSzPts val="1500"/>
              <a:buNone/>
            </a:pPr>
            <a:r>
              <a:rPr lang="en-US" sz="1600" b="1" dirty="0" err="1">
                <a:solidFill>
                  <a:schemeClr val="bg1"/>
                </a:solidFill>
              </a:rPr>
              <a:t>Xiaohui</a:t>
            </a:r>
            <a:r>
              <a:rPr lang="en-US" sz="1600" b="1" dirty="0">
                <a:solidFill>
                  <a:schemeClr val="bg1"/>
                </a:solidFill>
              </a:rPr>
              <a:t> </a:t>
            </a:r>
            <a:r>
              <a:rPr lang="en-US" sz="1600" b="1" dirty="0" err="1">
                <a:solidFill>
                  <a:schemeClr val="bg1"/>
                </a:solidFill>
              </a:rPr>
              <a:t>Xie</a:t>
            </a:r>
            <a:endParaRPr sz="1600" b="1" dirty="0">
              <a:solidFill>
                <a:schemeClr val="bg1"/>
              </a:solidFill>
            </a:endParaRPr>
          </a:p>
        </p:txBody>
      </p:sp>
      <p:sp>
        <p:nvSpPr>
          <p:cNvPr id="2" name="灯片编号占位符 1">
            <a:extLst>
              <a:ext uri="{FF2B5EF4-FFF2-40B4-BE49-F238E27FC236}">
                <a16:creationId xmlns:a16="http://schemas.microsoft.com/office/drawing/2014/main" id="{3C395143-80A4-4844-92D7-38CFB66F94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4144707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results of user behavior data</a:t>
            </a:r>
            <a:endParaRPr dirty="0"/>
          </a:p>
        </p:txBody>
      </p:sp>
      <p:sp>
        <p:nvSpPr>
          <p:cNvPr id="112" name="Google Shape;112;p17"/>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US" sz="1500" dirty="0"/>
              <a:t>How do different search intents,  relevance definition, result placement and interaction mechanism affect user behavior and satisfaction in vertical search scenarios ?</a:t>
            </a:r>
          </a:p>
        </p:txBody>
      </p:sp>
      <p:sp>
        <p:nvSpPr>
          <p:cNvPr id="2" name="灯片编号占位符 1">
            <a:extLst>
              <a:ext uri="{FF2B5EF4-FFF2-40B4-BE49-F238E27FC236}">
                <a16:creationId xmlns:a16="http://schemas.microsoft.com/office/drawing/2014/main" id="{01536BBC-9390-3545-86B7-1232F7903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Search intents of image search</a:t>
            </a:r>
            <a:endParaRPr sz="2200"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dirty="0"/>
              <a:t>Explore/Learn, Entertain and Locate/Acquire</a:t>
            </a:r>
          </a:p>
          <a:p>
            <a:pPr lvl="1" indent="-323850">
              <a:lnSpc>
                <a:spcPct val="150000"/>
              </a:lnSpc>
              <a:spcBef>
                <a:spcPts val="0"/>
              </a:spcBef>
              <a:buSzPts val="1500"/>
              <a:buChar char="●"/>
            </a:pPr>
            <a:r>
              <a:rPr lang="en-US" altLang="zh-CN" sz="1300" dirty="0"/>
              <a:t>Criterion 1: Is the user’s search behavior driven by a clear objective ?</a:t>
            </a:r>
          </a:p>
          <a:p>
            <a:pPr lvl="1" indent="-323850">
              <a:lnSpc>
                <a:spcPct val="150000"/>
              </a:lnSpc>
              <a:spcBef>
                <a:spcPts val="0"/>
              </a:spcBef>
              <a:buSzPts val="1500"/>
              <a:buChar char="●"/>
            </a:pPr>
            <a:r>
              <a:rPr lang="en-US" altLang="zh-CN" sz="1300" dirty="0"/>
              <a:t>Criterion 2: Does the user need to download the image for further use ?</a:t>
            </a:r>
            <a:endParaRPr lang="en-US" altLang="zh-CN" dirty="0"/>
          </a:p>
          <a:p>
            <a:pPr indent="-323850">
              <a:lnSpc>
                <a:spcPct val="150000"/>
              </a:lnSpc>
              <a:buSzPts val="1500"/>
            </a:pPr>
            <a:r>
              <a:rPr lang="en-US" altLang="zh-CN" dirty="0"/>
              <a:t>Knowledge orientation, Mental image, Navigation, and Transaction</a:t>
            </a:r>
          </a:p>
          <a:p>
            <a:pPr lvl="0" indent="-323850">
              <a:buSzPts val="1500"/>
            </a:pPr>
            <a:endParaRPr lang="en-US" altLang="zh-CN" dirty="0"/>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a:solidFill>
                  <a:schemeClr val="accent1">
                    <a:lumMod val="60000"/>
                    <a:lumOff val="40000"/>
                  </a:schemeClr>
                </a:solidFill>
              </a:rPr>
              <a:t>[1] </a:t>
            </a:r>
            <a:r>
              <a:rPr lang="en-US" altLang="zh-CN" sz="1000" dirty="0" err="1">
                <a:solidFill>
                  <a:schemeClr val="accent1">
                    <a:lumMod val="60000"/>
                    <a:lumOff val="40000"/>
                  </a:schemeClr>
                </a:solidFill>
              </a:rPr>
              <a:t>Xiaohui</a:t>
            </a:r>
            <a:r>
              <a:rPr lang="en-US" altLang="zh-CN" sz="1000" dirty="0">
                <a:solidFill>
                  <a:schemeClr val="accent1">
                    <a:lumMod val="60000"/>
                    <a:lumOff val="40000"/>
                  </a:schemeClr>
                </a:solidFill>
              </a:rPr>
              <a:t> </a:t>
            </a:r>
            <a:r>
              <a:rPr lang="en-US" altLang="zh-CN" sz="1000" dirty="0" err="1">
                <a:solidFill>
                  <a:schemeClr val="accent1">
                    <a:lumMod val="60000"/>
                    <a:lumOff val="40000"/>
                  </a:schemeClr>
                </a:solidFill>
              </a:rPr>
              <a:t>Xie</a:t>
            </a:r>
            <a:r>
              <a:rPr lang="en-US" altLang="zh-CN" sz="1000" dirty="0">
                <a:solidFill>
                  <a:schemeClr val="accent1">
                    <a:lumMod val="60000"/>
                    <a:lumOff val="40000"/>
                  </a:schemeClr>
                </a:solidFill>
              </a:rPr>
              <a:t>  et al.</a:t>
            </a:r>
            <a:r>
              <a:rPr lang="en-US" sz="1000" dirty="0">
                <a:solidFill>
                  <a:schemeClr val="accent1">
                    <a:lumMod val="60000"/>
                    <a:lumOff val="40000"/>
                  </a:schemeClr>
                </a:solidFill>
              </a:rPr>
              <a:t> “Why People Search for Images using Web Search Engines.”  WSDM 2018</a:t>
            </a:r>
          </a:p>
          <a:p>
            <a:pPr marL="133350" indent="0">
              <a:buSzPts val="1500"/>
              <a:buNone/>
            </a:pPr>
            <a:r>
              <a:rPr lang="en-US" sz="1000" dirty="0">
                <a:solidFill>
                  <a:schemeClr val="accent1">
                    <a:lumMod val="60000"/>
                    <a:lumOff val="40000"/>
                  </a:schemeClr>
                </a:solidFill>
              </a:rPr>
              <a:t>[2] Mathias Lux et al . “A Classification Scheme for User Intentions in Image Search” CHI 2010</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2" name="图片 1">
            <a:extLst>
              <a:ext uri="{FF2B5EF4-FFF2-40B4-BE49-F238E27FC236}">
                <a16:creationId xmlns:a16="http://schemas.microsoft.com/office/drawing/2014/main" id="{2C1F4DAA-76D3-3D4C-BB66-CC42A0D98AD4}"/>
              </a:ext>
            </a:extLst>
          </p:cNvPr>
          <p:cNvPicPr>
            <a:picLocks noChangeAspect="1"/>
          </p:cNvPicPr>
          <p:nvPr/>
        </p:nvPicPr>
        <p:blipFill>
          <a:blip r:embed="rId3"/>
          <a:stretch>
            <a:fillRect/>
          </a:stretch>
        </p:blipFill>
        <p:spPr>
          <a:xfrm>
            <a:off x="1343608" y="2936507"/>
            <a:ext cx="6456784" cy="1211684"/>
          </a:xfrm>
          <a:prstGeom prst="rect">
            <a:avLst/>
          </a:prstGeom>
        </p:spPr>
      </p:pic>
      <p:sp>
        <p:nvSpPr>
          <p:cNvPr id="3" name="灯片编号占位符 2">
            <a:extLst>
              <a:ext uri="{FF2B5EF4-FFF2-40B4-BE49-F238E27FC236}">
                <a16:creationId xmlns:a16="http://schemas.microsoft.com/office/drawing/2014/main" id="{5B35F255-321F-D24D-920E-AA536A519C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3035021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Search intents of image search</a:t>
            </a:r>
            <a:endParaRPr sz="2200"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dirty="0"/>
              <a:t>User behavior  data collected form a field study (one month)</a:t>
            </a:r>
          </a:p>
          <a:p>
            <a:pPr indent="-323850">
              <a:lnSpc>
                <a:spcPct val="150000"/>
              </a:lnSpc>
              <a:buSzPts val="1500"/>
            </a:pPr>
            <a:r>
              <a:rPr lang="en-US" altLang="zh-CN" dirty="0"/>
              <a:t>Users with different intents behave differently</a:t>
            </a:r>
          </a:p>
          <a:p>
            <a:pPr marL="133350" indent="0">
              <a:lnSpc>
                <a:spcPct val="150000"/>
              </a:lnSpc>
              <a:buSzPts val="1500"/>
              <a:buNone/>
            </a:pPr>
            <a:endParaRPr lang="en-US" altLang="zh-CN" dirty="0"/>
          </a:p>
          <a:p>
            <a:pPr lvl="0" indent="-323850">
              <a:buSzPts val="1500"/>
            </a:pPr>
            <a:endParaRPr lang="en-US" altLang="zh-CN" dirty="0"/>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Zhijing</a:t>
            </a:r>
            <a:r>
              <a:rPr lang="en-US" sz="1000" dirty="0">
                <a:solidFill>
                  <a:schemeClr val="accent1">
                    <a:lumMod val="60000"/>
                    <a:lumOff val="40000"/>
                  </a:schemeClr>
                </a:solidFill>
              </a:rPr>
              <a:t> Wu et al . “The Influence of Image Search Intents on User Behavior and Satisfaction” WSDM 2019</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3" name="图片 2">
            <a:extLst>
              <a:ext uri="{FF2B5EF4-FFF2-40B4-BE49-F238E27FC236}">
                <a16:creationId xmlns:a16="http://schemas.microsoft.com/office/drawing/2014/main" id="{565D5EB9-A815-7B46-B364-D4C7727EB8FA}"/>
              </a:ext>
            </a:extLst>
          </p:cNvPr>
          <p:cNvPicPr>
            <a:picLocks noChangeAspect="1"/>
          </p:cNvPicPr>
          <p:nvPr/>
        </p:nvPicPr>
        <p:blipFill>
          <a:blip r:embed="rId3"/>
          <a:stretch>
            <a:fillRect/>
          </a:stretch>
        </p:blipFill>
        <p:spPr>
          <a:xfrm>
            <a:off x="1741776" y="2202614"/>
            <a:ext cx="5974482" cy="2164389"/>
          </a:xfrm>
          <a:prstGeom prst="rect">
            <a:avLst/>
          </a:prstGeom>
        </p:spPr>
      </p:pic>
      <p:sp>
        <p:nvSpPr>
          <p:cNvPr id="2" name="灯片编号占位符 1">
            <a:extLst>
              <a:ext uri="{FF2B5EF4-FFF2-40B4-BE49-F238E27FC236}">
                <a16:creationId xmlns:a16="http://schemas.microsoft.com/office/drawing/2014/main" id="{9044FC83-01DE-2847-BD7A-444F83A298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537227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Search intents of image search</a:t>
            </a:r>
            <a:endParaRPr sz="2200"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dirty="0"/>
              <a:t>Search intents affect evaluation criteria (EC) and reasons for click (CR)</a:t>
            </a:r>
          </a:p>
          <a:p>
            <a:pPr marL="133350" indent="0">
              <a:lnSpc>
                <a:spcPct val="150000"/>
              </a:lnSpc>
              <a:buSzPts val="1500"/>
              <a:buNone/>
            </a:pPr>
            <a:endParaRPr lang="en-US" altLang="zh-CN" dirty="0"/>
          </a:p>
          <a:p>
            <a:pPr lvl="0" indent="-323850">
              <a:buSzPts val="1500"/>
            </a:pPr>
            <a:endParaRPr lang="en-US" altLang="zh-CN" dirty="0"/>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Zhijing</a:t>
            </a:r>
            <a:r>
              <a:rPr lang="en-US" sz="1000" dirty="0">
                <a:solidFill>
                  <a:schemeClr val="accent1">
                    <a:lumMod val="60000"/>
                    <a:lumOff val="40000"/>
                  </a:schemeClr>
                </a:solidFill>
              </a:rPr>
              <a:t> Wu et al . “The Influence of Image Search Intents on User Behavior and Satisfaction” WSDM 2019</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2" name="图片 1">
            <a:extLst>
              <a:ext uri="{FF2B5EF4-FFF2-40B4-BE49-F238E27FC236}">
                <a16:creationId xmlns:a16="http://schemas.microsoft.com/office/drawing/2014/main" id="{CC0A50A5-7432-5642-BA37-5152841B5632}"/>
              </a:ext>
            </a:extLst>
          </p:cNvPr>
          <p:cNvPicPr>
            <a:picLocks noChangeAspect="1"/>
          </p:cNvPicPr>
          <p:nvPr/>
        </p:nvPicPr>
        <p:blipFill>
          <a:blip r:embed="rId3"/>
          <a:stretch>
            <a:fillRect/>
          </a:stretch>
        </p:blipFill>
        <p:spPr>
          <a:xfrm>
            <a:off x="900404" y="2071869"/>
            <a:ext cx="7343192" cy="2010543"/>
          </a:xfrm>
          <a:prstGeom prst="rect">
            <a:avLst/>
          </a:prstGeom>
        </p:spPr>
      </p:pic>
      <p:sp>
        <p:nvSpPr>
          <p:cNvPr id="3" name="灯片编号占位符 2">
            <a:extLst>
              <a:ext uri="{FF2B5EF4-FFF2-40B4-BE49-F238E27FC236}">
                <a16:creationId xmlns:a16="http://schemas.microsoft.com/office/drawing/2014/main" id="{CE54ACA2-8EB1-444C-AD07-19ADE5A565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557486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Examination behavior of image search users</a:t>
            </a:r>
            <a:endParaRPr sz="2200"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altLang="zh-CN" dirty="0"/>
              <a:t>Attention allocation mechanism on grid-based SERPs</a:t>
            </a:r>
          </a:p>
          <a:p>
            <a:pPr lvl="0" indent="-323850">
              <a:buSzPts val="1500"/>
            </a:pPr>
            <a:endParaRPr lang="en-US" altLang="zh-CN" dirty="0"/>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err="1">
                <a:solidFill>
                  <a:schemeClr val="accent1">
                    <a:lumMod val="60000"/>
                    <a:lumOff val="40000"/>
                  </a:schemeClr>
                </a:solidFill>
              </a:rPr>
              <a:t>Xiaohui</a:t>
            </a:r>
            <a:r>
              <a:rPr lang="en-US" altLang="zh-CN" sz="1000" dirty="0">
                <a:solidFill>
                  <a:schemeClr val="accent1">
                    <a:lumMod val="60000"/>
                    <a:lumOff val="40000"/>
                  </a:schemeClr>
                </a:solidFill>
              </a:rPr>
              <a:t> </a:t>
            </a:r>
            <a:r>
              <a:rPr lang="en-US" altLang="zh-CN" sz="1000" dirty="0" err="1">
                <a:solidFill>
                  <a:schemeClr val="accent1">
                    <a:lumMod val="60000"/>
                    <a:lumOff val="40000"/>
                  </a:schemeClr>
                </a:solidFill>
              </a:rPr>
              <a:t>Xie</a:t>
            </a:r>
            <a:r>
              <a:rPr lang="en-US" altLang="zh-CN" sz="1000" dirty="0">
                <a:solidFill>
                  <a:schemeClr val="accent1">
                    <a:lumMod val="60000"/>
                    <a:lumOff val="40000"/>
                  </a:schemeClr>
                </a:solidFill>
              </a:rPr>
              <a:t>  et al.</a:t>
            </a:r>
            <a:r>
              <a:rPr lang="en-US" sz="1000" dirty="0">
                <a:solidFill>
                  <a:schemeClr val="accent1">
                    <a:lumMod val="60000"/>
                    <a:lumOff val="40000"/>
                  </a:schemeClr>
                </a:solidFill>
              </a:rPr>
              <a:t> “Investigating Examination Behavior of Image Search Users.”  SIGIR 2017</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7" name="图片 6">
            <a:extLst>
              <a:ext uri="{FF2B5EF4-FFF2-40B4-BE49-F238E27FC236}">
                <a16:creationId xmlns:a16="http://schemas.microsoft.com/office/drawing/2014/main" id="{2C0A2387-3C4B-7043-8902-DE4460C4982A}"/>
              </a:ext>
            </a:extLst>
          </p:cNvPr>
          <p:cNvPicPr>
            <a:picLocks noChangeAspect="1"/>
          </p:cNvPicPr>
          <p:nvPr/>
        </p:nvPicPr>
        <p:blipFill>
          <a:blip r:embed="rId3"/>
          <a:stretch>
            <a:fillRect/>
          </a:stretch>
        </p:blipFill>
        <p:spPr>
          <a:xfrm>
            <a:off x="2799073" y="2339502"/>
            <a:ext cx="3545853" cy="1658864"/>
          </a:xfrm>
          <a:prstGeom prst="rect">
            <a:avLst/>
          </a:prstGeom>
        </p:spPr>
      </p:pic>
      <p:sp>
        <p:nvSpPr>
          <p:cNvPr id="8" name="下箭头 7">
            <a:extLst>
              <a:ext uri="{FF2B5EF4-FFF2-40B4-BE49-F238E27FC236}">
                <a16:creationId xmlns:a16="http://schemas.microsoft.com/office/drawing/2014/main" id="{0DB39F2F-31A9-7048-81B3-72FB88FD3D0B}"/>
              </a:ext>
            </a:extLst>
          </p:cNvPr>
          <p:cNvSpPr/>
          <p:nvPr/>
        </p:nvSpPr>
        <p:spPr>
          <a:xfrm>
            <a:off x="2509939" y="2790319"/>
            <a:ext cx="111159" cy="674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下箭头 8">
            <a:extLst>
              <a:ext uri="{FF2B5EF4-FFF2-40B4-BE49-F238E27FC236}">
                <a16:creationId xmlns:a16="http://schemas.microsoft.com/office/drawing/2014/main" id="{42F85B7D-C41F-8F4B-8633-92D3E0567F29}"/>
              </a:ext>
            </a:extLst>
          </p:cNvPr>
          <p:cNvSpPr/>
          <p:nvPr/>
        </p:nvSpPr>
        <p:spPr>
          <a:xfrm rot="16200000">
            <a:off x="4179293" y="1889862"/>
            <a:ext cx="111159" cy="674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灯片编号占位符 1">
            <a:extLst>
              <a:ext uri="{FF2B5EF4-FFF2-40B4-BE49-F238E27FC236}">
                <a16:creationId xmlns:a16="http://schemas.microsoft.com/office/drawing/2014/main" id="{CC9C58EA-96F1-E34C-90D9-75D594C8F9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1819276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Examination behavior of image search users</a:t>
            </a:r>
            <a:endParaRPr sz="2200"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zh-CN" altLang="en-US" b="1" dirty="0"/>
              <a:t>“</a:t>
            </a:r>
            <a:r>
              <a:rPr lang="en-US" altLang="zh-CN" b="1" dirty="0"/>
              <a:t>F</a:t>
            </a:r>
            <a:r>
              <a:rPr lang="zh-CN" altLang="en-US" b="1" dirty="0"/>
              <a:t>” </a:t>
            </a:r>
            <a:r>
              <a:rPr lang="en-US" altLang="zh-CN" b="1" dirty="0"/>
              <a:t>shape </a:t>
            </a:r>
            <a:r>
              <a:rPr lang="en-US" altLang="zh-CN" dirty="0"/>
              <a:t>(Golden triangle, general Web search) -&gt; </a:t>
            </a:r>
            <a:r>
              <a:rPr lang="en-US" altLang="zh-CN" b="1" dirty="0"/>
              <a:t>“T” shape </a:t>
            </a:r>
            <a:r>
              <a:rPr lang="en-US" altLang="zh-CN" dirty="0"/>
              <a:t>(Web image search)</a:t>
            </a:r>
          </a:p>
          <a:p>
            <a:pPr lvl="0" indent="-323850">
              <a:buSzPts val="1500"/>
            </a:pPr>
            <a:r>
              <a:rPr lang="en-US" altLang="zh-CN" dirty="0"/>
              <a:t>First arrival time &amp; Examination duration </a:t>
            </a:r>
          </a:p>
          <a:p>
            <a:pPr lvl="0" indent="-323850">
              <a:buSzPts val="1500"/>
            </a:pPr>
            <a:r>
              <a:rPr lang="en-US" altLang="zh-CN" b="1" dirty="0"/>
              <a:t>Middle position bias </a:t>
            </a:r>
            <a:r>
              <a:rPr lang="en-US" altLang="zh-CN" dirty="0"/>
              <a:t>: Users pay more attention to the middle position than the leftmost or rightmost position</a:t>
            </a:r>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err="1">
                <a:solidFill>
                  <a:schemeClr val="accent1">
                    <a:lumMod val="60000"/>
                    <a:lumOff val="40000"/>
                  </a:schemeClr>
                </a:solidFill>
              </a:rPr>
              <a:t>Xiaohui</a:t>
            </a:r>
            <a:r>
              <a:rPr lang="en-US" altLang="zh-CN" sz="1000" dirty="0">
                <a:solidFill>
                  <a:schemeClr val="accent1">
                    <a:lumMod val="60000"/>
                    <a:lumOff val="40000"/>
                  </a:schemeClr>
                </a:solidFill>
              </a:rPr>
              <a:t> </a:t>
            </a:r>
            <a:r>
              <a:rPr lang="en-US" altLang="zh-CN" sz="1000" dirty="0" err="1">
                <a:solidFill>
                  <a:schemeClr val="accent1">
                    <a:lumMod val="60000"/>
                    <a:lumOff val="40000"/>
                  </a:schemeClr>
                </a:solidFill>
              </a:rPr>
              <a:t>Xie</a:t>
            </a:r>
            <a:r>
              <a:rPr lang="en-US" altLang="zh-CN" sz="1000" dirty="0">
                <a:solidFill>
                  <a:schemeClr val="accent1">
                    <a:lumMod val="60000"/>
                    <a:lumOff val="40000"/>
                  </a:schemeClr>
                </a:solidFill>
              </a:rPr>
              <a:t>  et al.</a:t>
            </a:r>
            <a:r>
              <a:rPr lang="en-US" sz="1000" dirty="0">
                <a:solidFill>
                  <a:schemeClr val="accent1">
                    <a:lumMod val="60000"/>
                    <a:lumOff val="40000"/>
                  </a:schemeClr>
                </a:solidFill>
              </a:rPr>
              <a:t> “Investigating Examination Behavior of Image Search Users.”  SIGIR 2017</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2" name="图片 1">
            <a:extLst>
              <a:ext uri="{FF2B5EF4-FFF2-40B4-BE49-F238E27FC236}">
                <a16:creationId xmlns:a16="http://schemas.microsoft.com/office/drawing/2014/main" id="{F6E97B71-F58B-D24B-8C77-1B6E1201BB8B}"/>
              </a:ext>
            </a:extLst>
          </p:cNvPr>
          <p:cNvPicPr>
            <a:picLocks noChangeAspect="1"/>
          </p:cNvPicPr>
          <p:nvPr/>
        </p:nvPicPr>
        <p:blipFill>
          <a:blip r:embed="rId3"/>
          <a:stretch>
            <a:fillRect/>
          </a:stretch>
        </p:blipFill>
        <p:spPr>
          <a:xfrm>
            <a:off x="725850" y="2570469"/>
            <a:ext cx="1895540" cy="1786287"/>
          </a:xfrm>
          <a:prstGeom prst="rect">
            <a:avLst/>
          </a:prstGeom>
        </p:spPr>
      </p:pic>
      <p:pic>
        <p:nvPicPr>
          <p:cNvPr id="3" name="图片 2">
            <a:extLst>
              <a:ext uri="{FF2B5EF4-FFF2-40B4-BE49-F238E27FC236}">
                <a16:creationId xmlns:a16="http://schemas.microsoft.com/office/drawing/2014/main" id="{123A0D9D-7786-6C4F-87C7-6A330A4109DF}"/>
              </a:ext>
            </a:extLst>
          </p:cNvPr>
          <p:cNvPicPr>
            <a:picLocks noChangeAspect="1"/>
          </p:cNvPicPr>
          <p:nvPr/>
        </p:nvPicPr>
        <p:blipFill>
          <a:blip r:embed="rId4"/>
          <a:stretch>
            <a:fillRect/>
          </a:stretch>
        </p:blipFill>
        <p:spPr>
          <a:xfrm>
            <a:off x="2665632" y="2570468"/>
            <a:ext cx="1906099" cy="1786287"/>
          </a:xfrm>
          <a:prstGeom prst="rect">
            <a:avLst/>
          </a:prstGeom>
        </p:spPr>
      </p:pic>
      <p:pic>
        <p:nvPicPr>
          <p:cNvPr id="5" name="图片 4">
            <a:extLst>
              <a:ext uri="{FF2B5EF4-FFF2-40B4-BE49-F238E27FC236}">
                <a16:creationId xmlns:a16="http://schemas.microsoft.com/office/drawing/2014/main" id="{8D86431F-786A-A643-B84B-223790D4A8F4}"/>
              </a:ext>
            </a:extLst>
          </p:cNvPr>
          <p:cNvPicPr>
            <a:picLocks noChangeAspect="1"/>
          </p:cNvPicPr>
          <p:nvPr/>
        </p:nvPicPr>
        <p:blipFill>
          <a:blip r:embed="rId5"/>
          <a:stretch>
            <a:fillRect/>
          </a:stretch>
        </p:blipFill>
        <p:spPr>
          <a:xfrm>
            <a:off x="4615973" y="2570468"/>
            <a:ext cx="1954805" cy="1786287"/>
          </a:xfrm>
          <a:prstGeom prst="rect">
            <a:avLst/>
          </a:prstGeom>
        </p:spPr>
      </p:pic>
      <p:pic>
        <p:nvPicPr>
          <p:cNvPr id="6" name="图片 5">
            <a:extLst>
              <a:ext uri="{FF2B5EF4-FFF2-40B4-BE49-F238E27FC236}">
                <a16:creationId xmlns:a16="http://schemas.microsoft.com/office/drawing/2014/main" id="{23728D07-EC41-BD48-9B7D-D6018E294B32}"/>
              </a:ext>
            </a:extLst>
          </p:cNvPr>
          <p:cNvPicPr>
            <a:picLocks noChangeAspect="1"/>
          </p:cNvPicPr>
          <p:nvPr/>
        </p:nvPicPr>
        <p:blipFill>
          <a:blip r:embed="rId6"/>
          <a:stretch>
            <a:fillRect/>
          </a:stretch>
        </p:blipFill>
        <p:spPr>
          <a:xfrm>
            <a:off x="6615020" y="2571750"/>
            <a:ext cx="2000339" cy="1785005"/>
          </a:xfrm>
          <a:prstGeom prst="rect">
            <a:avLst/>
          </a:prstGeom>
        </p:spPr>
      </p:pic>
      <p:sp>
        <p:nvSpPr>
          <p:cNvPr id="7" name="灯片编号占位符 6">
            <a:extLst>
              <a:ext uri="{FF2B5EF4-FFF2-40B4-BE49-F238E27FC236}">
                <a16:creationId xmlns:a16="http://schemas.microsoft.com/office/drawing/2014/main" id="{4B8463D3-F213-5341-99F1-2A0666F96F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8" name="矩形 7">
            <a:extLst>
              <a:ext uri="{FF2B5EF4-FFF2-40B4-BE49-F238E27FC236}">
                <a16:creationId xmlns:a16="http://schemas.microsoft.com/office/drawing/2014/main" id="{FD31777F-7D09-1648-928F-DBE6700C7236}"/>
              </a:ext>
            </a:extLst>
          </p:cNvPr>
          <p:cNvSpPr/>
          <p:nvPr/>
        </p:nvSpPr>
        <p:spPr>
          <a:xfrm>
            <a:off x="1892665" y="4280939"/>
            <a:ext cx="1207382" cy="261610"/>
          </a:xfrm>
          <a:prstGeom prst="rect">
            <a:avLst/>
          </a:prstGeom>
        </p:spPr>
        <p:txBody>
          <a:bodyPr wrap="none">
            <a:spAutoFit/>
          </a:bodyPr>
          <a:lstStyle/>
          <a:p>
            <a:r>
              <a:rPr lang="en-US" altLang="zh-CN" sz="1100" dirty="0">
                <a:solidFill>
                  <a:schemeClr val="accent1"/>
                </a:solidFill>
                <a:latin typeface="Lato"/>
                <a:sym typeface="Lato"/>
              </a:rPr>
              <a:t>First arrival time</a:t>
            </a:r>
            <a:endParaRPr lang="zh-CN" altLang="en-US" sz="1100" dirty="0">
              <a:solidFill>
                <a:schemeClr val="accent1"/>
              </a:solidFill>
              <a:latin typeface="Lato"/>
              <a:sym typeface="Lato"/>
            </a:endParaRPr>
          </a:p>
        </p:txBody>
      </p:sp>
      <p:sp>
        <p:nvSpPr>
          <p:cNvPr id="12" name="矩形 11">
            <a:extLst>
              <a:ext uri="{FF2B5EF4-FFF2-40B4-BE49-F238E27FC236}">
                <a16:creationId xmlns:a16="http://schemas.microsoft.com/office/drawing/2014/main" id="{2C355B7C-F3FF-5743-8098-30DD4A855ADB}"/>
              </a:ext>
            </a:extLst>
          </p:cNvPr>
          <p:cNvSpPr/>
          <p:nvPr/>
        </p:nvSpPr>
        <p:spPr>
          <a:xfrm>
            <a:off x="5855838" y="4275540"/>
            <a:ext cx="1518364" cy="261610"/>
          </a:xfrm>
          <a:prstGeom prst="rect">
            <a:avLst/>
          </a:prstGeom>
        </p:spPr>
        <p:txBody>
          <a:bodyPr wrap="none">
            <a:spAutoFit/>
          </a:bodyPr>
          <a:lstStyle/>
          <a:p>
            <a:r>
              <a:rPr lang="en-US" altLang="zh-CN" sz="1100" dirty="0">
                <a:solidFill>
                  <a:schemeClr val="accent1"/>
                </a:solidFill>
                <a:latin typeface="Lato"/>
                <a:sym typeface="Lato"/>
              </a:rPr>
              <a:t>Examination duration</a:t>
            </a:r>
            <a:endParaRPr lang="zh-CN" altLang="en-US" sz="1100" dirty="0">
              <a:solidFill>
                <a:schemeClr val="accent1"/>
              </a:solidFill>
              <a:latin typeface="Lato"/>
              <a:sym typeface="Lato"/>
            </a:endParaRPr>
          </a:p>
        </p:txBody>
      </p:sp>
    </p:spTree>
    <p:extLst>
      <p:ext uri="{BB962C8B-B14F-4D97-AF65-F5344CB8AC3E}">
        <p14:creationId xmlns:p14="http://schemas.microsoft.com/office/powerpoint/2010/main" val="3036175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2"/>
        <p:cNvGrpSpPr/>
        <p:nvPr/>
      </p:nvGrpSpPr>
      <p:grpSpPr>
        <a:xfrm>
          <a:off x="0" y="0"/>
          <a:ext cx="0" cy="0"/>
          <a:chOff x="0" y="0"/>
          <a:chExt cx="0" cy="0"/>
        </a:xfrm>
      </p:grpSpPr>
      <p:sp>
        <p:nvSpPr>
          <p:cNvPr id="94" name="Google Shape;94;p14"/>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133350" lvl="0" indent="0" rtl="0">
              <a:spcBef>
                <a:spcPts val="0"/>
              </a:spcBef>
              <a:spcAft>
                <a:spcPts val="0"/>
              </a:spcAft>
              <a:buSzPts val="1500"/>
              <a:buNone/>
            </a:pPr>
            <a:r>
              <a:rPr lang="en" sz="3000" b="1" dirty="0">
                <a:solidFill>
                  <a:schemeClr val="bg1"/>
                </a:solidFill>
              </a:rPr>
              <a:t>Background and objectives</a:t>
            </a:r>
          </a:p>
          <a:p>
            <a:pPr marL="133350" lvl="0" indent="0" rtl="0">
              <a:spcBef>
                <a:spcPts val="0"/>
              </a:spcBef>
              <a:spcAft>
                <a:spcPts val="0"/>
              </a:spcAft>
              <a:buSzPts val="1500"/>
              <a:buNone/>
            </a:pPr>
            <a:endParaRPr lang="en" altLang="zh-CN" sz="3000" b="1" dirty="0">
              <a:solidFill>
                <a:schemeClr val="bg1"/>
              </a:solidFill>
            </a:endParaRPr>
          </a:p>
          <a:p>
            <a:pPr marL="133350" lvl="0" indent="0" rtl="0">
              <a:spcBef>
                <a:spcPts val="0"/>
              </a:spcBef>
              <a:spcAft>
                <a:spcPts val="0"/>
              </a:spcAft>
              <a:buSzPts val="1500"/>
              <a:buNone/>
            </a:pPr>
            <a:r>
              <a:rPr lang="en-US" sz="1600" b="1" dirty="0" err="1">
                <a:solidFill>
                  <a:schemeClr val="bg1"/>
                </a:solidFill>
              </a:rPr>
              <a:t>Yiqun</a:t>
            </a:r>
            <a:r>
              <a:rPr lang="en-US" sz="1600" b="1" dirty="0">
                <a:solidFill>
                  <a:schemeClr val="bg1"/>
                </a:solidFill>
              </a:rPr>
              <a:t> Liu</a:t>
            </a:r>
            <a:endParaRPr sz="1600" b="1" dirty="0">
              <a:solidFill>
                <a:schemeClr val="bg1"/>
              </a:solidFill>
            </a:endParaRPr>
          </a:p>
        </p:txBody>
      </p:sp>
      <p:sp>
        <p:nvSpPr>
          <p:cNvPr id="4" name="灯片编号占位符 3">
            <a:extLst>
              <a:ext uri="{FF2B5EF4-FFF2-40B4-BE49-F238E27FC236}">
                <a16:creationId xmlns:a16="http://schemas.microsoft.com/office/drawing/2014/main" id="{271BCCEF-65FC-6847-AD60-95DC938BB2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232276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Examination behavior of image search users</a:t>
            </a:r>
            <a:endParaRPr sz="2200"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altLang="zh-CN" b="1" dirty="0"/>
              <a:t>Nearby principle</a:t>
            </a:r>
            <a:r>
              <a:rPr lang="en-US" altLang="zh-CN" dirty="0"/>
              <a:t>: Users prefer small amplitude and short distance transitions between images</a:t>
            </a:r>
          </a:p>
          <a:p>
            <a:pPr lvl="0" indent="-323850">
              <a:buSzPts val="1500"/>
            </a:pPr>
            <a:r>
              <a:rPr lang="en-US" altLang="zh-CN" dirty="0"/>
              <a:t>Saliency has the highest correlation with fixation behavior in the sum, mean, and max of a given element, followed by the edge density feature</a:t>
            </a:r>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err="1">
                <a:solidFill>
                  <a:schemeClr val="accent1">
                    <a:lumMod val="60000"/>
                    <a:lumOff val="40000"/>
                  </a:schemeClr>
                </a:solidFill>
              </a:rPr>
              <a:t>Xiaohui</a:t>
            </a:r>
            <a:r>
              <a:rPr lang="en-US" altLang="zh-CN" sz="1000" dirty="0">
                <a:solidFill>
                  <a:schemeClr val="accent1">
                    <a:lumMod val="60000"/>
                    <a:lumOff val="40000"/>
                  </a:schemeClr>
                </a:solidFill>
              </a:rPr>
              <a:t> </a:t>
            </a:r>
            <a:r>
              <a:rPr lang="en-US" altLang="zh-CN" sz="1000" dirty="0" err="1">
                <a:solidFill>
                  <a:schemeClr val="accent1">
                    <a:lumMod val="60000"/>
                    <a:lumOff val="40000"/>
                  </a:schemeClr>
                </a:solidFill>
              </a:rPr>
              <a:t>Xie</a:t>
            </a:r>
            <a:r>
              <a:rPr lang="en-US" altLang="zh-CN" sz="1000" dirty="0">
                <a:solidFill>
                  <a:schemeClr val="accent1">
                    <a:lumMod val="60000"/>
                    <a:lumOff val="40000"/>
                  </a:schemeClr>
                </a:solidFill>
              </a:rPr>
              <a:t>  et al.</a:t>
            </a:r>
            <a:r>
              <a:rPr lang="en-US" sz="1000" dirty="0">
                <a:solidFill>
                  <a:schemeClr val="accent1">
                    <a:lumMod val="60000"/>
                    <a:lumOff val="40000"/>
                  </a:schemeClr>
                </a:solidFill>
              </a:rPr>
              <a:t> “Investigating Examination Behavior of Image Search Users.”  SIGIR 2017</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7" name="图片 6">
            <a:extLst>
              <a:ext uri="{FF2B5EF4-FFF2-40B4-BE49-F238E27FC236}">
                <a16:creationId xmlns:a16="http://schemas.microsoft.com/office/drawing/2014/main" id="{1A719CF3-DDC9-7D42-9188-6FD9F6F98832}"/>
              </a:ext>
            </a:extLst>
          </p:cNvPr>
          <p:cNvPicPr>
            <a:picLocks noChangeAspect="1"/>
          </p:cNvPicPr>
          <p:nvPr/>
        </p:nvPicPr>
        <p:blipFill>
          <a:blip r:embed="rId3"/>
          <a:stretch>
            <a:fillRect/>
          </a:stretch>
        </p:blipFill>
        <p:spPr>
          <a:xfrm>
            <a:off x="2539676" y="2430061"/>
            <a:ext cx="4064648" cy="1993978"/>
          </a:xfrm>
          <a:prstGeom prst="rect">
            <a:avLst/>
          </a:prstGeom>
        </p:spPr>
      </p:pic>
      <p:sp>
        <p:nvSpPr>
          <p:cNvPr id="2" name="灯片编号占位符 1">
            <a:extLst>
              <a:ext uri="{FF2B5EF4-FFF2-40B4-BE49-F238E27FC236}">
                <a16:creationId xmlns:a16="http://schemas.microsoft.com/office/drawing/2014/main" id="{CB2A5BF3-D573-8E40-9A64-6CC8041E6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2503692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Diversity and user satisfaction</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altLang="zh-CN" dirty="0"/>
              <a:t>Different types of diversity in the result of query “Golden Gate Bridge”</a:t>
            </a:r>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err="1">
                <a:solidFill>
                  <a:schemeClr val="accent1">
                    <a:lumMod val="60000"/>
                    <a:lumOff val="40000"/>
                  </a:schemeClr>
                </a:solidFill>
              </a:rPr>
              <a:t>Zhijing</a:t>
            </a:r>
            <a:r>
              <a:rPr lang="en-US" altLang="zh-CN" sz="1000" dirty="0">
                <a:solidFill>
                  <a:schemeClr val="accent1">
                    <a:lumMod val="60000"/>
                    <a:lumOff val="40000"/>
                  </a:schemeClr>
                </a:solidFill>
              </a:rPr>
              <a:t> Wu  et al.</a:t>
            </a:r>
            <a:r>
              <a:rPr lang="en-US" sz="1000" dirty="0">
                <a:solidFill>
                  <a:schemeClr val="accent1">
                    <a:lumMod val="60000"/>
                    <a:lumOff val="40000"/>
                  </a:schemeClr>
                </a:solidFill>
              </a:rPr>
              <a:t> “Does Diversity Affect User Satisfaction in Image Search.”  TOIS 2019</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2" name="图片 1">
            <a:extLst>
              <a:ext uri="{FF2B5EF4-FFF2-40B4-BE49-F238E27FC236}">
                <a16:creationId xmlns:a16="http://schemas.microsoft.com/office/drawing/2014/main" id="{B1E62EA1-022B-B747-A58C-A8F46B3F560F}"/>
              </a:ext>
            </a:extLst>
          </p:cNvPr>
          <p:cNvPicPr>
            <a:picLocks noChangeAspect="1"/>
          </p:cNvPicPr>
          <p:nvPr/>
        </p:nvPicPr>
        <p:blipFill>
          <a:blip r:embed="rId3"/>
          <a:stretch>
            <a:fillRect/>
          </a:stretch>
        </p:blipFill>
        <p:spPr>
          <a:xfrm>
            <a:off x="2299218" y="1792449"/>
            <a:ext cx="4545563" cy="2720451"/>
          </a:xfrm>
          <a:prstGeom prst="rect">
            <a:avLst/>
          </a:prstGeom>
        </p:spPr>
      </p:pic>
      <p:sp>
        <p:nvSpPr>
          <p:cNvPr id="3" name="灯片编号占位符 2">
            <a:extLst>
              <a:ext uri="{FF2B5EF4-FFF2-40B4-BE49-F238E27FC236}">
                <a16:creationId xmlns:a16="http://schemas.microsoft.com/office/drawing/2014/main" id="{594C492B-1106-AC4E-B52F-75B3AE7BB2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4205685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Diversity and user satisfaction</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altLang="zh-CN" dirty="0"/>
              <a:t>Perceived visual diversity affects user satisfaction</a:t>
            </a:r>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err="1">
                <a:solidFill>
                  <a:schemeClr val="accent1">
                    <a:lumMod val="60000"/>
                    <a:lumOff val="40000"/>
                  </a:schemeClr>
                </a:solidFill>
              </a:rPr>
              <a:t>Zhijing</a:t>
            </a:r>
            <a:r>
              <a:rPr lang="en-US" altLang="zh-CN" sz="1000" dirty="0">
                <a:solidFill>
                  <a:schemeClr val="accent1">
                    <a:lumMod val="60000"/>
                    <a:lumOff val="40000"/>
                  </a:schemeClr>
                </a:solidFill>
              </a:rPr>
              <a:t> Wu  et al.</a:t>
            </a:r>
            <a:r>
              <a:rPr lang="en-US" sz="1000" dirty="0">
                <a:solidFill>
                  <a:schemeClr val="accent1">
                    <a:lumMod val="60000"/>
                    <a:lumOff val="40000"/>
                  </a:schemeClr>
                </a:solidFill>
              </a:rPr>
              <a:t> “Does Diversity Affect User Satisfaction in Image Search.”  TOIS 2019</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3" name="图片 2">
            <a:extLst>
              <a:ext uri="{FF2B5EF4-FFF2-40B4-BE49-F238E27FC236}">
                <a16:creationId xmlns:a16="http://schemas.microsoft.com/office/drawing/2014/main" id="{C2504252-C52C-D147-96CD-62491A83B5C7}"/>
              </a:ext>
            </a:extLst>
          </p:cNvPr>
          <p:cNvPicPr>
            <a:picLocks noChangeAspect="1"/>
          </p:cNvPicPr>
          <p:nvPr/>
        </p:nvPicPr>
        <p:blipFill>
          <a:blip r:embed="rId3"/>
          <a:stretch>
            <a:fillRect/>
          </a:stretch>
        </p:blipFill>
        <p:spPr>
          <a:xfrm>
            <a:off x="2436780" y="1805412"/>
            <a:ext cx="4270440" cy="1374225"/>
          </a:xfrm>
          <a:prstGeom prst="rect">
            <a:avLst/>
          </a:prstGeom>
        </p:spPr>
      </p:pic>
      <p:pic>
        <p:nvPicPr>
          <p:cNvPr id="5" name="图片 4">
            <a:extLst>
              <a:ext uri="{FF2B5EF4-FFF2-40B4-BE49-F238E27FC236}">
                <a16:creationId xmlns:a16="http://schemas.microsoft.com/office/drawing/2014/main" id="{E4F4076B-FEFE-E14F-B298-0B6FDFE2A757}"/>
              </a:ext>
            </a:extLst>
          </p:cNvPr>
          <p:cNvPicPr>
            <a:picLocks noChangeAspect="1"/>
          </p:cNvPicPr>
          <p:nvPr/>
        </p:nvPicPr>
        <p:blipFill>
          <a:blip r:embed="rId4"/>
          <a:stretch>
            <a:fillRect/>
          </a:stretch>
        </p:blipFill>
        <p:spPr>
          <a:xfrm>
            <a:off x="2436780" y="3186035"/>
            <a:ext cx="4270440" cy="1381829"/>
          </a:xfrm>
          <a:prstGeom prst="rect">
            <a:avLst/>
          </a:prstGeom>
        </p:spPr>
      </p:pic>
      <p:sp>
        <p:nvSpPr>
          <p:cNvPr id="2" name="灯片编号占位符 1">
            <a:extLst>
              <a:ext uri="{FF2B5EF4-FFF2-40B4-BE49-F238E27FC236}">
                <a16:creationId xmlns:a16="http://schemas.microsoft.com/office/drawing/2014/main" id="{D4246C7A-C15B-7241-A925-57EC067A8D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353230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Search intents of product search</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dirty="0"/>
              <a:t>Target Finding (TF), Decision Making (DM)</a:t>
            </a:r>
            <a:r>
              <a:rPr lang="zh-CN" altLang="en-US" dirty="0"/>
              <a:t> </a:t>
            </a:r>
            <a:r>
              <a:rPr lang="en-US" altLang="zh-CN" dirty="0"/>
              <a:t> and Exploration (EP)</a:t>
            </a:r>
          </a:p>
          <a:p>
            <a:pPr lvl="1" indent="-323850">
              <a:lnSpc>
                <a:spcPct val="150000"/>
              </a:lnSpc>
              <a:spcBef>
                <a:spcPts val="0"/>
              </a:spcBef>
              <a:buSzPts val="1500"/>
              <a:buChar char="●"/>
            </a:pPr>
            <a:r>
              <a:rPr lang="en-US" altLang="zh-CN" sz="1300" dirty="0"/>
              <a:t>TF -&gt; EP: more explorative search strategies and less determined search target.</a:t>
            </a:r>
          </a:p>
          <a:p>
            <a:pPr indent="-323850">
              <a:lnSpc>
                <a:spcPct val="150000"/>
              </a:lnSpc>
              <a:buSzPts val="1500"/>
            </a:pPr>
            <a:r>
              <a:rPr lang="en-US" altLang="zh-CN" dirty="0"/>
              <a:t>Shallow Exploration, Targeted Purchase, Major-Item Shopping, Minor-Item Shopping and Hard-Choice Shopping</a:t>
            </a:r>
          </a:p>
          <a:p>
            <a:pPr indent="-323850">
              <a:lnSpc>
                <a:spcPct val="150000"/>
              </a:lnSpc>
              <a:buSzPts val="1500"/>
            </a:pPr>
            <a:r>
              <a:rPr lang="en-US" altLang="zh-CN" dirty="0"/>
              <a:t>Directed buying, Hedonic browsing, Search/deliberation, Knowledge building</a:t>
            </a:r>
          </a:p>
          <a:p>
            <a:pPr indent="-323850">
              <a:lnSpc>
                <a:spcPct val="150000"/>
              </a:lnSpc>
              <a:buSzPts val="1500"/>
            </a:pPr>
            <a:endParaRPr lang="en-US" altLang="zh-CN" dirty="0"/>
          </a:p>
          <a:p>
            <a:pPr indent="-323850">
              <a:buSzPts val="1500"/>
            </a:pPr>
            <a:endParaRPr lang="en-US" altLang="zh-CN" dirty="0"/>
          </a:p>
        </p:txBody>
      </p:sp>
      <p:sp>
        <p:nvSpPr>
          <p:cNvPr id="9" name="Google Shape;100;p15">
            <a:extLst>
              <a:ext uri="{FF2B5EF4-FFF2-40B4-BE49-F238E27FC236}">
                <a16:creationId xmlns:a16="http://schemas.microsoft.com/office/drawing/2014/main" id="{580BB926-657A-F54F-B9AB-A35106D89261}"/>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a:solidFill>
                  <a:schemeClr val="accent1">
                    <a:lumMod val="60000"/>
                    <a:lumOff val="40000"/>
                  </a:schemeClr>
                </a:solidFill>
              </a:rPr>
              <a:t>[1] </a:t>
            </a:r>
            <a:r>
              <a:rPr lang="en-US" altLang="zh-CN" sz="1000" dirty="0" err="1">
                <a:solidFill>
                  <a:schemeClr val="accent1">
                    <a:lumMod val="60000"/>
                    <a:lumOff val="40000"/>
                  </a:schemeClr>
                </a:solidFill>
              </a:rPr>
              <a:t>Su</a:t>
            </a:r>
            <a:r>
              <a:rPr lang="en-US" altLang="zh-CN" sz="1000" dirty="0">
                <a:solidFill>
                  <a:schemeClr val="accent1">
                    <a:lumMod val="60000"/>
                    <a:lumOff val="40000"/>
                  </a:schemeClr>
                </a:solidFill>
              </a:rPr>
              <a:t>, Ning et al.</a:t>
            </a:r>
            <a:r>
              <a:rPr lang="en-US" sz="1000" dirty="0">
                <a:solidFill>
                  <a:schemeClr val="accent1">
                    <a:lumMod val="60000"/>
                    <a:lumOff val="40000"/>
                  </a:schemeClr>
                </a:solidFill>
              </a:rPr>
              <a:t> “User Intent, </a:t>
            </a:r>
            <a:r>
              <a:rPr lang="en-US" sz="1000" dirty="0" err="1">
                <a:solidFill>
                  <a:schemeClr val="accent1">
                    <a:lumMod val="60000"/>
                    <a:lumOff val="40000"/>
                  </a:schemeClr>
                </a:solidFill>
              </a:rPr>
              <a:t>Behaviour</a:t>
            </a:r>
            <a:r>
              <a:rPr lang="en-US" sz="1000" dirty="0">
                <a:solidFill>
                  <a:schemeClr val="accent1">
                    <a:lumMod val="60000"/>
                    <a:lumOff val="40000"/>
                  </a:schemeClr>
                </a:solidFill>
              </a:rPr>
              <a:t>, and Perceived Satisfaction in Product Search.” WSDM 18</a:t>
            </a:r>
          </a:p>
          <a:p>
            <a:pPr marL="133350" indent="0">
              <a:buSzPts val="1500"/>
              <a:buNone/>
            </a:pPr>
            <a:r>
              <a:rPr lang="en-US" altLang="zh-CN" sz="1000" dirty="0">
                <a:solidFill>
                  <a:schemeClr val="accent1">
                    <a:lumMod val="60000"/>
                    <a:lumOff val="40000"/>
                  </a:schemeClr>
                </a:solidFill>
              </a:rPr>
              <a:t>[2] </a:t>
            </a:r>
            <a:r>
              <a:rPr lang="en-US" altLang="zh-CN" sz="1000" dirty="0" err="1">
                <a:solidFill>
                  <a:schemeClr val="accent1">
                    <a:lumMod val="60000"/>
                    <a:lumOff val="40000"/>
                  </a:schemeClr>
                </a:solidFill>
              </a:rPr>
              <a:t>Sondhi</a:t>
            </a:r>
            <a:r>
              <a:rPr lang="en-US" altLang="zh-CN" sz="1000" dirty="0">
                <a:solidFill>
                  <a:schemeClr val="accent1">
                    <a:lumMod val="60000"/>
                    <a:lumOff val="40000"/>
                  </a:schemeClr>
                </a:solidFill>
              </a:rPr>
              <a:t>, Parikshit et al. "A Taxonomy of Queries for E-commerce Search." SIGIR 2018</a:t>
            </a:r>
          </a:p>
          <a:p>
            <a:pPr marL="133350" indent="0">
              <a:buSzPts val="1500"/>
              <a:buNone/>
            </a:pPr>
            <a:r>
              <a:rPr lang="en-US" altLang="zh-CN" sz="1000" dirty="0">
                <a:solidFill>
                  <a:schemeClr val="accent1">
                    <a:lumMod val="60000"/>
                    <a:lumOff val="40000"/>
                  </a:schemeClr>
                </a:solidFill>
              </a:rPr>
              <a:t>[3] Wendy W. Moe. “Buying, Searching, or Browsing: Differentiating Between Online Shoppers Using In-Store Navigational Clickstream”  2013</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graphicFrame>
        <p:nvGraphicFramePr>
          <p:cNvPr id="10" name="表格 9">
            <a:extLst>
              <a:ext uri="{FF2B5EF4-FFF2-40B4-BE49-F238E27FC236}">
                <a16:creationId xmlns:a16="http://schemas.microsoft.com/office/drawing/2014/main" id="{2124800F-E28D-DF4E-8A82-C2D0C4A8BF02}"/>
              </a:ext>
            </a:extLst>
          </p:cNvPr>
          <p:cNvGraphicFramePr>
            <a:graphicFrameLocks noGrp="1"/>
          </p:cNvGraphicFramePr>
          <p:nvPr>
            <p:extLst>
              <p:ext uri="{D42A27DB-BD31-4B8C-83A1-F6EECF244321}">
                <p14:modId xmlns:p14="http://schemas.microsoft.com/office/powerpoint/2010/main" val="1758125829"/>
              </p:ext>
            </p:extLst>
          </p:nvPr>
        </p:nvGraphicFramePr>
        <p:xfrm>
          <a:off x="2174358" y="3094346"/>
          <a:ext cx="4795284" cy="1192852"/>
        </p:xfrm>
        <a:graphic>
          <a:graphicData uri="http://schemas.openxmlformats.org/drawingml/2006/table">
            <a:tbl>
              <a:tblPr bandRow="1">
                <a:tableStyleId>{2D5ABB26-0587-4C30-8999-92F81FD0307C}</a:tableStyleId>
              </a:tblPr>
              <a:tblGrid>
                <a:gridCol w="1598428">
                  <a:extLst>
                    <a:ext uri="{9D8B030D-6E8A-4147-A177-3AD203B41FA5}">
                      <a16:colId xmlns:a16="http://schemas.microsoft.com/office/drawing/2014/main" val="977552404"/>
                    </a:ext>
                  </a:extLst>
                </a:gridCol>
                <a:gridCol w="1598428">
                  <a:extLst>
                    <a:ext uri="{9D8B030D-6E8A-4147-A177-3AD203B41FA5}">
                      <a16:colId xmlns:a16="http://schemas.microsoft.com/office/drawing/2014/main" val="2509541482"/>
                    </a:ext>
                  </a:extLst>
                </a:gridCol>
                <a:gridCol w="1598428">
                  <a:extLst>
                    <a:ext uri="{9D8B030D-6E8A-4147-A177-3AD203B41FA5}">
                      <a16:colId xmlns:a16="http://schemas.microsoft.com/office/drawing/2014/main" val="3610240381"/>
                    </a:ext>
                  </a:extLst>
                </a:gridCol>
              </a:tblGrid>
              <a:tr h="298213">
                <a:tc>
                  <a:txBody>
                    <a:bodyPr/>
                    <a:lstStyle/>
                    <a:p>
                      <a:pPr algn="ctr"/>
                      <a:endParaRPr lang="zh-CN" altLang="en-US" sz="1100" dirty="0"/>
                    </a:p>
                  </a:txBody>
                  <a:tcPr/>
                </a:tc>
                <a:tc gridSpan="2">
                  <a:txBody>
                    <a:bodyPr/>
                    <a:lstStyle/>
                    <a:p>
                      <a:pPr algn="ctr"/>
                      <a:r>
                        <a:rPr lang="en-US" altLang="zh-CN" sz="1100" dirty="0"/>
                        <a:t>Search behavior</a:t>
                      </a:r>
                      <a:endParaRPr lang="zh-CN" altLang="en-US" sz="1100" dirty="0"/>
                    </a:p>
                  </a:txBody>
                  <a:tcPr>
                    <a:lnB w="12700" cap="flat" cmpd="sng" algn="ctr">
                      <a:solidFill>
                        <a:schemeClr val="tx1"/>
                      </a:solidFill>
                      <a:prstDash val="solid"/>
                      <a:round/>
                      <a:headEnd type="none" w="med" len="med"/>
                      <a:tailEnd type="none" w="med" len="med"/>
                    </a:lnB>
                  </a:tcPr>
                </a:tc>
                <a:tc hMerge="1">
                  <a:txBody>
                    <a:bodyPr/>
                    <a:lstStyle/>
                    <a:p>
                      <a:endParaRPr lang="zh-CN" altLang="en-US" sz="800" dirty="0"/>
                    </a:p>
                  </a:txBody>
                  <a:tcPr/>
                </a:tc>
                <a:extLst>
                  <a:ext uri="{0D108BD9-81ED-4DB2-BD59-A6C34878D82A}">
                    <a16:rowId xmlns:a16="http://schemas.microsoft.com/office/drawing/2014/main" val="3497119392"/>
                  </a:ext>
                </a:extLst>
              </a:tr>
              <a:tr h="298213">
                <a:tc>
                  <a:txBody>
                    <a:bodyPr/>
                    <a:lstStyle/>
                    <a:p>
                      <a:pPr algn="ctr"/>
                      <a:r>
                        <a:rPr lang="en-US" altLang="zh-CN" sz="1100" dirty="0"/>
                        <a:t>Purchase Horizon</a:t>
                      </a:r>
                      <a:endParaRPr lang="zh-CN" altLang="en-US" sz="1100" dirty="0"/>
                    </a:p>
                  </a:txBody>
                  <a:tcPr>
                    <a:lnB w="12700" cap="flat" cmpd="sng" algn="ctr">
                      <a:solidFill>
                        <a:schemeClr val="tx1"/>
                      </a:solidFill>
                      <a:prstDash val="solid"/>
                      <a:round/>
                      <a:headEnd type="none" w="med" len="med"/>
                      <a:tailEnd type="none" w="med" len="med"/>
                    </a:lnB>
                  </a:tcPr>
                </a:tc>
                <a:tc>
                  <a:txBody>
                    <a:bodyPr/>
                    <a:lstStyle/>
                    <a:p>
                      <a:pPr algn="ctr"/>
                      <a:r>
                        <a:rPr lang="en-US" altLang="zh-CN" sz="1100" dirty="0"/>
                        <a:t>Direct</a:t>
                      </a:r>
                      <a:endParaRPr lang="zh-CN" altLang="en-US" sz="11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Exploratory</a:t>
                      </a:r>
                      <a:endParaRPr lang="zh-CN" altLang="en-US" sz="11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7907702"/>
                  </a:ext>
                </a:extLst>
              </a:tr>
              <a:tr h="298213">
                <a:tc>
                  <a:txBody>
                    <a:bodyPr/>
                    <a:lstStyle/>
                    <a:p>
                      <a:pPr algn="ctr"/>
                      <a:r>
                        <a:rPr lang="en-US" altLang="zh-CN" sz="1100" dirty="0"/>
                        <a:t>Immediate</a:t>
                      </a:r>
                      <a:endParaRPr lang="zh-CN" altLang="en-US" sz="11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1100" dirty="0"/>
                        <a:t>Direct buying</a:t>
                      </a:r>
                      <a:endParaRPr lang="zh-CN" altLang="en-US" sz="11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1100" dirty="0"/>
                        <a:t>Hedonic browsing</a:t>
                      </a:r>
                      <a:endParaRPr lang="zh-CN" altLang="en-US" sz="11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0046250"/>
                  </a:ext>
                </a:extLst>
              </a:tr>
              <a:tr h="298213">
                <a:tc>
                  <a:txBody>
                    <a:bodyPr/>
                    <a:lstStyle/>
                    <a:p>
                      <a:pPr algn="ctr"/>
                      <a:r>
                        <a:rPr lang="en-US" altLang="zh-CN" sz="1100" dirty="0"/>
                        <a:t>Future</a:t>
                      </a:r>
                      <a:endParaRPr lang="zh-CN" altLang="en-US" sz="1100" dirty="0"/>
                    </a:p>
                  </a:txBody>
                  <a:tcPr>
                    <a:lnB w="12700" cap="flat" cmpd="sng" algn="ctr">
                      <a:solidFill>
                        <a:schemeClr val="tx1"/>
                      </a:solidFill>
                      <a:prstDash val="solid"/>
                      <a:round/>
                      <a:headEnd type="none" w="med" len="med"/>
                      <a:tailEnd type="none" w="med" len="med"/>
                    </a:lnB>
                  </a:tcPr>
                </a:tc>
                <a:tc>
                  <a:txBody>
                    <a:bodyPr/>
                    <a:lstStyle/>
                    <a:p>
                      <a:pPr algn="ctr"/>
                      <a:r>
                        <a:rPr lang="en-US" altLang="zh-CN" sz="1100" dirty="0"/>
                        <a:t>Search/deliberation </a:t>
                      </a:r>
                      <a:endParaRPr lang="zh-CN" altLang="en-US" sz="1100" dirty="0"/>
                    </a:p>
                  </a:txBody>
                  <a:tcPr>
                    <a:lnB w="12700" cap="flat" cmpd="sng" algn="ctr">
                      <a:solidFill>
                        <a:schemeClr val="tx1"/>
                      </a:solidFill>
                      <a:prstDash val="solid"/>
                      <a:round/>
                      <a:headEnd type="none" w="med" len="med"/>
                      <a:tailEnd type="none" w="med" len="med"/>
                    </a:lnB>
                  </a:tcPr>
                </a:tc>
                <a:tc>
                  <a:txBody>
                    <a:bodyPr/>
                    <a:lstStyle/>
                    <a:p>
                      <a:pPr algn="ctr"/>
                      <a:r>
                        <a:rPr lang="en-US" altLang="zh-CN" sz="1100" dirty="0"/>
                        <a:t>Knowledge building</a:t>
                      </a:r>
                      <a:endParaRPr lang="zh-CN" altLang="en-US" sz="11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9925063"/>
                  </a:ext>
                </a:extLst>
              </a:tr>
            </a:tbl>
          </a:graphicData>
        </a:graphic>
      </p:graphicFrame>
      <p:sp>
        <p:nvSpPr>
          <p:cNvPr id="12" name="矩形 11">
            <a:extLst>
              <a:ext uri="{FF2B5EF4-FFF2-40B4-BE49-F238E27FC236}">
                <a16:creationId xmlns:a16="http://schemas.microsoft.com/office/drawing/2014/main" id="{49FCFA21-7041-C547-B8CD-F4357376F2E3}"/>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2" name="灯片编号占位符 1">
            <a:extLst>
              <a:ext uri="{FF2B5EF4-FFF2-40B4-BE49-F238E27FC236}">
                <a16:creationId xmlns:a16="http://schemas.microsoft.com/office/drawing/2014/main" id="{383DF512-79DE-0B46-9A58-EB0A08C6C7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489843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Search intents of product search</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dirty="0"/>
              <a:t>Users with different intents behave differently</a:t>
            </a:r>
          </a:p>
          <a:p>
            <a:pPr lvl="0" indent="-323850">
              <a:lnSpc>
                <a:spcPct val="150000"/>
              </a:lnSpc>
              <a:buSzPts val="1500"/>
            </a:pPr>
            <a:r>
              <a:rPr lang="en-US" altLang="zh-CN" dirty="0"/>
              <a:t>Taxonomy: Target Finding (TF), Decision Making (DM)</a:t>
            </a:r>
            <a:r>
              <a:rPr lang="zh-CN" altLang="en-US" dirty="0"/>
              <a:t> </a:t>
            </a:r>
            <a:r>
              <a:rPr lang="en-US" altLang="zh-CN" dirty="0"/>
              <a:t> and Exploration (EP)</a:t>
            </a:r>
          </a:p>
          <a:p>
            <a:pPr marL="133350" indent="0">
              <a:buSzPts val="1500"/>
              <a:buNone/>
            </a:pPr>
            <a:endParaRPr lang="en-US" altLang="zh-CN" dirty="0"/>
          </a:p>
        </p:txBody>
      </p:sp>
      <p:pic>
        <p:nvPicPr>
          <p:cNvPr id="2" name="图片 1">
            <a:extLst>
              <a:ext uri="{FF2B5EF4-FFF2-40B4-BE49-F238E27FC236}">
                <a16:creationId xmlns:a16="http://schemas.microsoft.com/office/drawing/2014/main" id="{AFED61CE-A505-5940-A946-F7EBBFBAB7D7}"/>
              </a:ext>
            </a:extLst>
          </p:cNvPr>
          <p:cNvPicPr>
            <a:picLocks noChangeAspect="1"/>
          </p:cNvPicPr>
          <p:nvPr/>
        </p:nvPicPr>
        <p:blipFill>
          <a:blip r:embed="rId3"/>
          <a:stretch>
            <a:fillRect/>
          </a:stretch>
        </p:blipFill>
        <p:spPr>
          <a:xfrm>
            <a:off x="924789" y="2895724"/>
            <a:ext cx="3374736" cy="1332133"/>
          </a:xfrm>
          <a:prstGeom prst="rect">
            <a:avLst/>
          </a:prstGeom>
        </p:spPr>
      </p:pic>
      <p:pic>
        <p:nvPicPr>
          <p:cNvPr id="6" name="图片 5">
            <a:extLst>
              <a:ext uri="{FF2B5EF4-FFF2-40B4-BE49-F238E27FC236}">
                <a16:creationId xmlns:a16="http://schemas.microsoft.com/office/drawing/2014/main" id="{BAD46379-B685-934F-ABA9-07094AFC38F7}"/>
              </a:ext>
            </a:extLst>
          </p:cNvPr>
          <p:cNvPicPr>
            <a:picLocks noChangeAspect="1"/>
          </p:cNvPicPr>
          <p:nvPr/>
        </p:nvPicPr>
        <p:blipFill>
          <a:blip r:embed="rId4"/>
          <a:stretch>
            <a:fillRect/>
          </a:stretch>
        </p:blipFill>
        <p:spPr>
          <a:xfrm>
            <a:off x="4494864" y="2571750"/>
            <a:ext cx="3202074" cy="990041"/>
          </a:xfrm>
          <a:prstGeom prst="rect">
            <a:avLst/>
          </a:prstGeom>
        </p:spPr>
      </p:pic>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err="1">
                <a:solidFill>
                  <a:schemeClr val="accent1">
                    <a:lumMod val="60000"/>
                    <a:lumOff val="40000"/>
                  </a:schemeClr>
                </a:solidFill>
              </a:rPr>
              <a:t>Su</a:t>
            </a:r>
            <a:r>
              <a:rPr lang="en-US" altLang="zh-CN" sz="1000" dirty="0">
                <a:solidFill>
                  <a:schemeClr val="accent1">
                    <a:lumMod val="60000"/>
                    <a:lumOff val="40000"/>
                  </a:schemeClr>
                </a:solidFill>
              </a:rPr>
              <a:t>, Ning et al.</a:t>
            </a:r>
            <a:r>
              <a:rPr lang="en-US" sz="1000" dirty="0">
                <a:solidFill>
                  <a:schemeClr val="accent1">
                    <a:lumMod val="60000"/>
                    <a:lumOff val="40000"/>
                  </a:schemeClr>
                </a:solidFill>
              </a:rPr>
              <a:t> “User Intent, </a:t>
            </a:r>
            <a:r>
              <a:rPr lang="en-US" sz="1000" dirty="0" err="1">
                <a:solidFill>
                  <a:schemeClr val="accent1">
                    <a:lumMod val="60000"/>
                    <a:lumOff val="40000"/>
                  </a:schemeClr>
                </a:solidFill>
              </a:rPr>
              <a:t>Behaviour</a:t>
            </a:r>
            <a:r>
              <a:rPr lang="en-US" sz="1000" dirty="0">
                <a:solidFill>
                  <a:schemeClr val="accent1">
                    <a:lumMod val="60000"/>
                    <a:lumOff val="40000"/>
                  </a:schemeClr>
                </a:solidFill>
              </a:rPr>
              <a:t>, and Perceived Satisfaction in Product Search.” WSDM 18</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pic>
        <p:nvPicPr>
          <p:cNvPr id="3" name="图片 2">
            <a:extLst>
              <a:ext uri="{FF2B5EF4-FFF2-40B4-BE49-F238E27FC236}">
                <a16:creationId xmlns:a16="http://schemas.microsoft.com/office/drawing/2014/main" id="{4335965D-1D5B-954E-9B75-E9ACA56A5594}"/>
              </a:ext>
            </a:extLst>
          </p:cNvPr>
          <p:cNvPicPr>
            <a:picLocks noChangeAspect="1"/>
          </p:cNvPicPr>
          <p:nvPr/>
        </p:nvPicPr>
        <p:blipFill>
          <a:blip r:embed="rId5"/>
          <a:stretch>
            <a:fillRect/>
          </a:stretch>
        </p:blipFill>
        <p:spPr>
          <a:xfrm>
            <a:off x="4494864" y="3674304"/>
            <a:ext cx="3202074" cy="790512"/>
          </a:xfrm>
          <a:prstGeom prst="rect">
            <a:avLst/>
          </a:prstGeom>
        </p:spPr>
      </p:pic>
      <p:sp>
        <p:nvSpPr>
          <p:cNvPr id="10" name="矩形 9">
            <a:extLst>
              <a:ext uri="{FF2B5EF4-FFF2-40B4-BE49-F238E27FC236}">
                <a16:creationId xmlns:a16="http://schemas.microsoft.com/office/drawing/2014/main" id="{9C35276E-B596-5E4D-B10E-9848E59C08BA}"/>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4" name="灯片编号占位符 3">
            <a:extLst>
              <a:ext uri="{FF2B5EF4-FFF2-40B4-BE49-F238E27FC236}">
                <a16:creationId xmlns:a16="http://schemas.microsoft.com/office/drawing/2014/main" id="{A01CE20E-F37E-B045-9319-E3C47494C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818233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Relevance feedback signals</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altLang="zh-CN" b="1" dirty="0"/>
              <a:t>Click through rate</a:t>
            </a:r>
            <a:r>
              <a:rPr lang="en-US" altLang="zh-CN" dirty="0"/>
              <a:t>: Perceived utility of search results</a:t>
            </a:r>
          </a:p>
          <a:p>
            <a:pPr lvl="0" indent="-323850">
              <a:buSzPts val="1500"/>
            </a:pPr>
            <a:r>
              <a:rPr lang="en-US" altLang="zh-CN" b="1" dirty="0"/>
              <a:t>Order rate</a:t>
            </a:r>
            <a:r>
              <a:rPr lang="en-US" altLang="zh-CN" dirty="0"/>
              <a:t>: Overall user satisfaction</a:t>
            </a:r>
          </a:p>
          <a:p>
            <a:pPr indent="-323850">
              <a:buSzPts val="1500"/>
            </a:pPr>
            <a:r>
              <a:rPr lang="en-US" altLang="zh-CN" b="1" dirty="0"/>
              <a:t>Revenue rate</a:t>
            </a:r>
            <a:r>
              <a:rPr lang="en-US" altLang="zh-CN" dirty="0"/>
              <a:t>: Business value </a:t>
            </a:r>
          </a:p>
          <a:p>
            <a:pPr indent="-323850">
              <a:buSzPts val="1500"/>
            </a:pPr>
            <a:r>
              <a:rPr lang="en-US" altLang="zh-CN" b="1" dirty="0"/>
              <a:t>Add-to-cart ratio</a:t>
            </a:r>
            <a:r>
              <a:rPr lang="en-US" altLang="zh-CN" dirty="0"/>
              <a:t>: Perceived utility of the product page</a:t>
            </a:r>
          </a:p>
          <a:p>
            <a:pPr marL="133350" indent="0">
              <a:buSzPts val="1500"/>
              <a:buNone/>
            </a:pPr>
            <a:endParaRPr lang="en-US" altLang="zh-CN" dirty="0"/>
          </a:p>
          <a:p>
            <a:pPr lvl="0" indent="-323850">
              <a:buSzPts val="1500"/>
            </a:pPr>
            <a:endParaRPr lang="en-US" altLang="zh-CN" dirty="0"/>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a:solidFill>
                  <a:schemeClr val="accent1">
                    <a:lumMod val="60000"/>
                    <a:lumOff val="40000"/>
                  </a:schemeClr>
                </a:solidFill>
              </a:rPr>
              <a:t>Shubhra </a:t>
            </a:r>
            <a:r>
              <a:rPr lang="en-US" altLang="zh-CN" sz="1000" dirty="0" err="1">
                <a:solidFill>
                  <a:schemeClr val="accent1">
                    <a:lumMod val="60000"/>
                    <a:lumOff val="40000"/>
                  </a:schemeClr>
                </a:solidFill>
              </a:rPr>
              <a:t>Kanti</a:t>
            </a:r>
            <a:r>
              <a:rPr lang="en-US" altLang="zh-CN" sz="1000" dirty="0">
                <a:solidFill>
                  <a:schemeClr val="accent1">
                    <a:lumMod val="60000"/>
                    <a:lumOff val="40000"/>
                  </a:schemeClr>
                </a:solidFill>
              </a:rPr>
              <a:t> </a:t>
            </a:r>
            <a:r>
              <a:rPr lang="en-US" altLang="zh-CN" sz="1000" dirty="0" err="1">
                <a:solidFill>
                  <a:schemeClr val="accent1">
                    <a:lumMod val="60000"/>
                    <a:lumOff val="40000"/>
                  </a:schemeClr>
                </a:solidFill>
              </a:rPr>
              <a:t>Karmaker</a:t>
            </a:r>
            <a:r>
              <a:rPr lang="en-US" altLang="zh-CN" sz="1000" dirty="0">
                <a:solidFill>
                  <a:schemeClr val="accent1">
                    <a:lumMod val="60000"/>
                    <a:lumOff val="40000"/>
                  </a:schemeClr>
                </a:solidFill>
              </a:rPr>
              <a:t> </a:t>
            </a:r>
            <a:r>
              <a:rPr lang="en-US" altLang="zh-CN" sz="1000" dirty="0" err="1">
                <a:solidFill>
                  <a:schemeClr val="accent1">
                    <a:lumMod val="60000"/>
                    <a:lumOff val="40000"/>
                  </a:schemeClr>
                </a:solidFill>
              </a:rPr>
              <a:t>Santu</a:t>
            </a:r>
            <a:r>
              <a:rPr lang="en-US" altLang="zh-CN" sz="1000" dirty="0">
                <a:solidFill>
                  <a:schemeClr val="accent1">
                    <a:lumMod val="60000"/>
                    <a:lumOff val="40000"/>
                  </a:schemeClr>
                </a:solidFill>
              </a:rPr>
              <a:t>  et al.</a:t>
            </a:r>
            <a:r>
              <a:rPr lang="en-US" sz="1000" dirty="0">
                <a:solidFill>
                  <a:schemeClr val="accent1">
                    <a:lumMod val="60000"/>
                    <a:lumOff val="40000"/>
                  </a:schemeClr>
                </a:solidFill>
              </a:rPr>
              <a:t> “On Application of Learning to Rank for E-Commerce Search.”  SIGIR 2017</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2" name="图片 1">
            <a:extLst>
              <a:ext uri="{FF2B5EF4-FFF2-40B4-BE49-F238E27FC236}">
                <a16:creationId xmlns:a16="http://schemas.microsoft.com/office/drawing/2014/main" id="{CF949B1C-EFBE-CC4F-A123-ED276B33456D}"/>
              </a:ext>
            </a:extLst>
          </p:cNvPr>
          <p:cNvPicPr>
            <a:picLocks noChangeAspect="1"/>
          </p:cNvPicPr>
          <p:nvPr/>
        </p:nvPicPr>
        <p:blipFill>
          <a:blip r:embed="rId3"/>
          <a:stretch>
            <a:fillRect/>
          </a:stretch>
        </p:blipFill>
        <p:spPr>
          <a:xfrm>
            <a:off x="2122635" y="2705740"/>
            <a:ext cx="4898730" cy="1237360"/>
          </a:xfrm>
          <a:prstGeom prst="rect">
            <a:avLst/>
          </a:prstGeom>
        </p:spPr>
      </p:pic>
      <p:sp>
        <p:nvSpPr>
          <p:cNvPr id="3" name="灯片编号占位符 2">
            <a:extLst>
              <a:ext uri="{FF2B5EF4-FFF2-40B4-BE49-F238E27FC236}">
                <a16:creationId xmlns:a16="http://schemas.microsoft.com/office/drawing/2014/main" id="{B63B095D-772A-9440-B4EB-5666BE6E82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524122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Relevance feedback signals</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altLang="zh-CN" dirty="0"/>
              <a:t>Most queries have a small number of best selling products which dominate in terms of clicks, cart-adds, orders etc. </a:t>
            </a:r>
          </a:p>
          <a:p>
            <a:pPr lvl="0" indent="-323850">
              <a:buSzPts val="1500"/>
            </a:pPr>
            <a:r>
              <a:rPr lang="en-US" altLang="zh-CN" dirty="0"/>
              <a:t>While some products tend to attract the most attention, there are indeed several products that users engage with and purchase.</a:t>
            </a:r>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a:solidFill>
                  <a:schemeClr val="accent1">
                    <a:lumMod val="60000"/>
                    <a:lumOff val="40000"/>
                  </a:schemeClr>
                </a:solidFill>
              </a:rPr>
              <a:t>Shubhra </a:t>
            </a:r>
            <a:r>
              <a:rPr lang="en-US" altLang="zh-CN" sz="1000" dirty="0" err="1">
                <a:solidFill>
                  <a:schemeClr val="accent1">
                    <a:lumMod val="60000"/>
                    <a:lumOff val="40000"/>
                  </a:schemeClr>
                </a:solidFill>
              </a:rPr>
              <a:t>Kanti</a:t>
            </a:r>
            <a:r>
              <a:rPr lang="en-US" altLang="zh-CN" sz="1000" dirty="0">
                <a:solidFill>
                  <a:schemeClr val="accent1">
                    <a:lumMod val="60000"/>
                    <a:lumOff val="40000"/>
                  </a:schemeClr>
                </a:solidFill>
              </a:rPr>
              <a:t> </a:t>
            </a:r>
            <a:r>
              <a:rPr lang="en-US" altLang="zh-CN" sz="1000" dirty="0" err="1">
                <a:solidFill>
                  <a:schemeClr val="accent1">
                    <a:lumMod val="60000"/>
                    <a:lumOff val="40000"/>
                  </a:schemeClr>
                </a:solidFill>
              </a:rPr>
              <a:t>Karmaker</a:t>
            </a:r>
            <a:r>
              <a:rPr lang="en-US" altLang="zh-CN" sz="1000" dirty="0">
                <a:solidFill>
                  <a:schemeClr val="accent1">
                    <a:lumMod val="60000"/>
                    <a:lumOff val="40000"/>
                  </a:schemeClr>
                </a:solidFill>
              </a:rPr>
              <a:t> </a:t>
            </a:r>
            <a:r>
              <a:rPr lang="en-US" altLang="zh-CN" sz="1000" dirty="0" err="1">
                <a:solidFill>
                  <a:schemeClr val="accent1">
                    <a:lumMod val="60000"/>
                    <a:lumOff val="40000"/>
                  </a:schemeClr>
                </a:solidFill>
              </a:rPr>
              <a:t>Santu</a:t>
            </a:r>
            <a:r>
              <a:rPr lang="en-US" altLang="zh-CN" sz="1000" dirty="0">
                <a:solidFill>
                  <a:schemeClr val="accent1">
                    <a:lumMod val="60000"/>
                    <a:lumOff val="40000"/>
                  </a:schemeClr>
                </a:solidFill>
              </a:rPr>
              <a:t>  et al.</a:t>
            </a:r>
            <a:r>
              <a:rPr lang="en-US" sz="1000" dirty="0">
                <a:solidFill>
                  <a:schemeClr val="accent1">
                    <a:lumMod val="60000"/>
                    <a:lumOff val="40000"/>
                  </a:schemeClr>
                </a:solidFill>
              </a:rPr>
              <a:t> “On Application of Learning to Rank for E-Commerce Search.”  SIGIR 2017</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7" name="图片 6">
            <a:extLst>
              <a:ext uri="{FF2B5EF4-FFF2-40B4-BE49-F238E27FC236}">
                <a16:creationId xmlns:a16="http://schemas.microsoft.com/office/drawing/2014/main" id="{1F0AA4F4-1437-EF46-8F2D-AEACD12C98E7}"/>
              </a:ext>
            </a:extLst>
          </p:cNvPr>
          <p:cNvPicPr>
            <a:picLocks noChangeAspect="1"/>
          </p:cNvPicPr>
          <p:nvPr/>
        </p:nvPicPr>
        <p:blipFill>
          <a:blip r:embed="rId3"/>
          <a:stretch>
            <a:fillRect/>
          </a:stretch>
        </p:blipFill>
        <p:spPr>
          <a:xfrm>
            <a:off x="3238504" y="2521375"/>
            <a:ext cx="2666991" cy="1946665"/>
          </a:xfrm>
          <a:prstGeom prst="rect">
            <a:avLst/>
          </a:prstGeom>
        </p:spPr>
      </p:pic>
      <p:sp>
        <p:nvSpPr>
          <p:cNvPr id="2" name="灯片编号占位符 1">
            <a:extLst>
              <a:ext uri="{FF2B5EF4-FFF2-40B4-BE49-F238E27FC236}">
                <a16:creationId xmlns:a16="http://schemas.microsoft.com/office/drawing/2014/main" id="{B034A7C1-3DAD-AA49-92A2-E7F1AEE23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969865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Relevance, purchase and engagement</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In a non-negligible number of cases, users who searched for products on headless devices significantly engage with irrelevant search results</a:t>
            </a:r>
            <a:endParaRPr sz="1500"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5" name="Google Shape;100;p15">
            <a:extLst>
              <a:ext uri="{FF2B5EF4-FFF2-40B4-BE49-F238E27FC236}">
                <a16:creationId xmlns:a16="http://schemas.microsoft.com/office/drawing/2014/main" id="{0768D2CF-A336-774D-8957-F535E29F02F7}"/>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David Carmel et al. “ Why Do People Buy Seemingly Irrelevant Items in Voice Product Search?”. </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WSDM</a:t>
            </a:r>
            <a:r>
              <a:rPr lang="en-US" sz="1000" dirty="0">
                <a:solidFill>
                  <a:schemeClr val="accent1">
                    <a:lumMod val="60000"/>
                    <a:lumOff val="40000"/>
                  </a:schemeClr>
                </a:solidFill>
              </a:rPr>
              <a:t>  2020</a:t>
            </a:r>
          </a:p>
        </p:txBody>
      </p:sp>
      <p:pic>
        <p:nvPicPr>
          <p:cNvPr id="2" name="图片 1">
            <a:extLst>
              <a:ext uri="{FF2B5EF4-FFF2-40B4-BE49-F238E27FC236}">
                <a16:creationId xmlns:a16="http://schemas.microsoft.com/office/drawing/2014/main" id="{279B5038-107E-5F48-8BF9-F3760F4FCEA1}"/>
              </a:ext>
            </a:extLst>
          </p:cNvPr>
          <p:cNvPicPr>
            <a:picLocks noChangeAspect="1"/>
          </p:cNvPicPr>
          <p:nvPr/>
        </p:nvPicPr>
        <p:blipFill>
          <a:blip r:embed="rId3"/>
          <a:stretch>
            <a:fillRect/>
          </a:stretch>
        </p:blipFill>
        <p:spPr>
          <a:xfrm>
            <a:off x="2243470" y="2026775"/>
            <a:ext cx="4657060" cy="2384824"/>
          </a:xfrm>
          <a:prstGeom prst="rect">
            <a:avLst/>
          </a:prstGeom>
        </p:spPr>
      </p:pic>
      <p:sp>
        <p:nvSpPr>
          <p:cNvPr id="3" name="灯片编号占位符 2">
            <a:extLst>
              <a:ext uri="{FF2B5EF4-FFF2-40B4-BE49-F238E27FC236}">
                <a16:creationId xmlns:a16="http://schemas.microsoft.com/office/drawing/2014/main" id="{E49F1B90-A2AF-8C4C-BD32-68975661EF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604414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Relevance, purchase and engagement</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Customer actions : ignore, </a:t>
            </a:r>
            <a:r>
              <a:rPr lang="en-US" sz="1500" b="1" dirty="0"/>
              <a:t>add2cart, send2phone</a:t>
            </a:r>
            <a:r>
              <a:rPr lang="en-US" sz="1500" dirty="0"/>
              <a:t>, </a:t>
            </a:r>
            <a:r>
              <a:rPr lang="en-US" sz="1500" b="1" dirty="0"/>
              <a:t>purchase</a:t>
            </a:r>
          </a:p>
          <a:p>
            <a:pPr lvl="0" indent="-323850">
              <a:buSzPts val="1500"/>
            </a:pPr>
            <a:r>
              <a:rPr lang="en-US" sz="1500" dirty="0"/>
              <a:t>Purchase level (PL) and engagement level (EL)</a:t>
            </a:r>
          </a:p>
          <a:p>
            <a:pPr lvl="0" indent="-323850">
              <a:buSzPts val="1500"/>
            </a:pPr>
            <a:endParaRPr lang="en-US" sz="1500" dirty="0"/>
          </a:p>
          <a:p>
            <a:pPr lvl="0" indent="-323850">
              <a:buSzPts val="1500"/>
            </a:pPr>
            <a:endParaRPr lang="en-US" sz="1500" dirty="0"/>
          </a:p>
          <a:p>
            <a:pPr lvl="0" indent="-323850">
              <a:buSzPts val="1500"/>
            </a:pPr>
            <a:endParaRPr lang="en-US" sz="1500" dirty="0"/>
          </a:p>
          <a:p>
            <a:pPr lvl="0" indent="-323850">
              <a:buSzPts val="1500"/>
            </a:pPr>
            <a:r>
              <a:rPr lang="en-US" sz="1500" dirty="0"/>
              <a:t>Relevant (R(S)) &amp; Irrelevant (IR(S))</a:t>
            </a:r>
          </a:p>
          <a:p>
            <a:pPr lvl="0" indent="-323850">
              <a:buSzPts val="1500"/>
            </a:pPr>
            <a:r>
              <a:rPr lang="en-US" sz="1500" dirty="0"/>
              <a:t>P ratio and E ratio</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5" name="Google Shape;100;p15">
            <a:extLst>
              <a:ext uri="{FF2B5EF4-FFF2-40B4-BE49-F238E27FC236}">
                <a16:creationId xmlns:a16="http://schemas.microsoft.com/office/drawing/2014/main" id="{0768D2CF-A336-774D-8957-F535E29F02F7}"/>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David Carmel et al. “ Why Do People Buy Seemingly Irrelevant Items in Voice Product Search?”. </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WSDM</a:t>
            </a:r>
            <a:r>
              <a:rPr lang="en-US" sz="1000" dirty="0">
                <a:solidFill>
                  <a:schemeClr val="accent1">
                    <a:lumMod val="60000"/>
                    <a:lumOff val="40000"/>
                  </a:schemeClr>
                </a:solidFill>
              </a:rPr>
              <a:t>  2020</a:t>
            </a:r>
          </a:p>
        </p:txBody>
      </p:sp>
      <p:pic>
        <p:nvPicPr>
          <p:cNvPr id="3" name="图片 2">
            <a:extLst>
              <a:ext uri="{FF2B5EF4-FFF2-40B4-BE49-F238E27FC236}">
                <a16:creationId xmlns:a16="http://schemas.microsoft.com/office/drawing/2014/main" id="{AE0F8AAB-0142-E643-9BD7-34827994160A}"/>
              </a:ext>
            </a:extLst>
          </p:cNvPr>
          <p:cNvPicPr>
            <a:picLocks noChangeAspect="1"/>
          </p:cNvPicPr>
          <p:nvPr/>
        </p:nvPicPr>
        <p:blipFill>
          <a:blip r:embed="rId3"/>
          <a:stretch>
            <a:fillRect/>
          </a:stretch>
        </p:blipFill>
        <p:spPr>
          <a:xfrm>
            <a:off x="1436134" y="2243601"/>
            <a:ext cx="2710564" cy="432997"/>
          </a:xfrm>
          <a:prstGeom prst="rect">
            <a:avLst/>
          </a:prstGeom>
        </p:spPr>
      </p:pic>
      <p:pic>
        <p:nvPicPr>
          <p:cNvPr id="6" name="图片 5">
            <a:extLst>
              <a:ext uri="{FF2B5EF4-FFF2-40B4-BE49-F238E27FC236}">
                <a16:creationId xmlns:a16="http://schemas.microsoft.com/office/drawing/2014/main" id="{6225241A-407F-254A-965E-123351D208B6}"/>
              </a:ext>
            </a:extLst>
          </p:cNvPr>
          <p:cNvPicPr>
            <a:picLocks noChangeAspect="1"/>
          </p:cNvPicPr>
          <p:nvPr/>
        </p:nvPicPr>
        <p:blipFill>
          <a:blip r:embed="rId4"/>
          <a:stretch>
            <a:fillRect/>
          </a:stretch>
        </p:blipFill>
        <p:spPr>
          <a:xfrm>
            <a:off x="4380698" y="2212601"/>
            <a:ext cx="4115452" cy="463997"/>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72D878B-8888-4A43-9821-53F81B88865B}"/>
                  </a:ext>
                </a:extLst>
              </p:cNvPr>
              <p:cNvSpPr txBox="1"/>
              <p:nvPr/>
            </p:nvSpPr>
            <p:spPr>
              <a:xfrm>
                <a:off x="1926082" y="3651925"/>
                <a:ext cx="173066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sz="1300" i="1">
                          <a:solidFill>
                            <a:schemeClr val="accent1"/>
                          </a:solidFill>
                          <a:latin typeface="Lato"/>
                          <a:ea typeface="Lato"/>
                          <a:cs typeface="Lato"/>
                          <a:sym typeface="Lato"/>
                        </a:rPr>
                        <m:t>pRatio</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S</m:t>
                      </m:r>
                      <m:r>
                        <m:rPr>
                          <m:nor/>
                        </m:rPr>
                        <a:rPr lang="en-US" altLang="zh-CN" sz="1300" i="1">
                          <a:solidFill>
                            <a:schemeClr val="accent1"/>
                          </a:solidFill>
                          <a:latin typeface="Lato"/>
                          <a:ea typeface="Lato"/>
                          <a:cs typeface="Lato"/>
                          <a:sym typeface="Lato"/>
                        </a:rPr>
                        <m:t>) = </m:t>
                      </m:r>
                      <m:f>
                        <m:fPr>
                          <m:ctrlPr>
                            <a:rPr lang="en-US" altLang="zh-CN" sz="1300" i="1">
                              <a:solidFill>
                                <a:schemeClr val="accent1"/>
                              </a:solidFill>
                              <a:latin typeface="Cambria Math" panose="02040503050406030204" pitchFamily="18" charset="0"/>
                              <a:ea typeface="Lato"/>
                              <a:cs typeface="Lato"/>
                              <a:sym typeface="Lato"/>
                            </a:rPr>
                          </m:ctrlPr>
                        </m:fPr>
                        <m:num>
                          <m:r>
                            <m:rPr>
                              <m:nor/>
                            </m:rPr>
                            <a:rPr lang="en-US" altLang="zh-CN" sz="1300" i="1">
                              <a:solidFill>
                                <a:schemeClr val="accent1"/>
                              </a:solidFill>
                              <a:latin typeface="Lato"/>
                              <a:ea typeface="Lato"/>
                              <a:cs typeface="Lato"/>
                              <a:sym typeface="Lato"/>
                            </a:rPr>
                            <m:t>PL</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IR</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S</m:t>
                          </m:r>
                          <m:r>
                            <m:rPr>
                              <m:nor/>
                            </m:rPr>
                            <a:rPr lang="en-US" altLang="zh-CN" sz="1300" i="1">
                              <a:solidFill>
                                <a:schemeClr val="accent1"/>
                              </a:solidFill>
                              <a:latin typeface="Lato"/>
                              <a:ea typeface="Lato"/>
                              <a:cs typeface="Lato"/>
                              <a:sym typeface="Lato"/>
                            </a:rPr>
                            <m:t>))</m:t>
                          </m:r>
                        </m:num>
                        <m:den>
                          <m:r>
                            <m:rPr>
                              <m:nor/>
                            </m:rPr>
                            <a:rPr lang="en-US" altLang="zh-CN" sz="1300" i="1">
                              <a:solidFill>
                                <a:schemeClr val="accent1"/>
                              </a:solidFill>
                              <a:latin typeface="Lato"/>
                              <a:ea typeface="Lato"/>
                              <a:cs typeface="Lato"/>
                              <a:sym typeface="Lato"/>
                            </a:rPr>
                            <m:t>PL</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R</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S</m:t>
                          </m:r>
                          <m:r>
                            <m:rPr>
                              <m:nor/>
                            </m:rPr>
                            <a:rPr lang="en-US" altLang="zh-CN" sz="1300" i="1">
                              <a:solidFill>
                                <a:schemeClr val="accent1"/>
                              </a:solidFill>
                              <a:latin typeface="Lato"/>
                              <a:ea typeface="Lato"/>
                              <a:cs typeface="Lato"/>
                              <a:sym typeface="Lato"/>
                            </a:rPr>
                            <m:t>))</m:t>
                          </m:r>
                        </m:den>
                      </m:f>
                    </m:oMath>
                  </m:oMathPara>
                </a14:m>
                <a:endParaRPr lang="en-US" altLang="zh-CN" sz="1300" i="1" dirty="0">
                  <a:solidFill>
                    <a:schemeClr val="accent1"/>
                  </a:solidFill>
                  <a:latin typeface="Lato"/>
                  <a:ea typeface="Lato"/>
                  <a:cs typeface="Lato"/>
                  <a:sym typeface="Lato"/>
                </a:endParaRPr>
              </a:p>
              <a:p>
                <a:endParaRPr kumimoji="1" lang="zh-CN" altLang="en-US" sz="1300" i="1" dirty="0"/>
              </a:p>
            </p:txBody>
          </p:sp>
        </mc:Choice>
        <mc:Fallback xmlns="">
          <p:sp>
            <p:nvSpPr>
              <p:cNvPr id="7" name="文本框 6">
                <a:extLst>
                  <a:ext uri="{FF2B5EF4-FFF2-40B4-BE49-F238E27FC236}">
                    <a16:creationId xmlns:a16="http://schemas.microsoft.com/office/drawing/2014/main" id="{372D878B-8888-4A43-9821-53F81B88865B}"/>
                  </a:ext>
                </a:extLst>
              </p:cNvPr>
              <p:cNvSpPr txBox="1">
                <a:spLocks noRot="1" noChangeAspect="1" noMove="1" noResize="1" noEditPoints="1" noAdjustHandles="1" noChangeArrowheads="1" noChangeShapeType="1" noTextEdit="1"/>
              </p:cNvSpPr>
              <p:nvPr/>
            </p:nvSpPr>
            <p:spPr>
              <a:xfrm>
                <a:off x="1926082" y="3651925"/>
                <a:ext cx="1730667" cy="615553"/>
              </a:xfrm>
              <a:prstGeom prst="rect">
                <a:avLst/>
              </a:prstGeom>
              <a:blipFill>
                <a:blip r:embed="rId5"/>
                <a:stretch>
                  <a:fillRect t="-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4C148A5-561A-2547-8A19-C19E49E95637}"/>
                  </a:ext>
                </a:extLst>
              </p:cNvPr>
              <p:cNvSpPr txBox="1"/>
              <p:nvPr/>
            </p:nvSpPr>
            <p:spPr>
              <a:xfrm>
                <a:off x="4707757" y="3646746"/>
                <a:ext cx="149585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sz="1300" i="1">
                          <a:solidFill>
                            <a:schemeClr val="accent1"/>
                          </a:solidFill>
                          <a:latin typeface="Cambria Math" panose="02040503050406030204" pitchFamily="18" charset="0"/>
                          <a:ea typeface="Lato"/>
                          <a:cs typeface="Lato"/>
                          <a:sym typeface="Lato"/>
                        </a:rPr>
                        <m:t>e</m:t>
                      </m:r>
                      <m:r>
                        <m:rPr>
                          <m:nor/>
                        </m:rPr>
                        <a:rPr lang="en-US" altLang="zh-CN" sz="1300" i="1">
                          <a:solidFill>
                            <a:schemeClr val="accent1"/>
                          </a:solidFill>
                          <a:latin typeface="Lato"/>
                          <a:ea typeface="Lato"/>
                          <a:cs typeface="Lato"/>
                          <a:sym typeface="Lato"/>
                        </a:rPr>
                        <m:t>Ratio</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S</m:t>
                      </m:r>
                      <m:r>
                        <m:rPr>
                          <m:nor/>
                        </m:rPr>
                        <a:rPr lang="en-US" altLang="zh-CN" sz="1300" i="1">
                          <a:solidFill>
                            <a:schemeClr val="accent1"/>
                          </a:solidFill>
                          <a:latin typeface="Lato"/>
                          <a:ea typeface="Lato"/>
                          <a:cs typeface="Lato"/>
                          <a:sym typeface="Lato"/>
                        </a:rPr>
                        <m:t>) = </m:t>
                      </m:r>
                      <m:f>
                        <m:fPr>
                          <m:ctrlPr>
                            <a:rPr lang="en-US" altLang="zh-CN" sz="1300" i="1">
                              <a:solidFill>
                                <a:schemeClr val="accent1"/>
                              </a:solidFill>
                              <a:latin typeface="Cambria Math" panose="02040503050406030204" pitchFamily="18" charset="0"/>
                              <a:ea typeface="Lato"/>
                              <a:cs typeface="Lato"/>
                              <a:sym typeface="Lato"/>
                            </a:rPr>
                          </m:ctrlPr>
                        </m:fPr>
                        <m:num>
                          <m:r>
                            <m:rPr>
                              <m:nor/>
                            </m:rPr>
                            <a:rPr lang="en-US" altLang="zh-CN" sz="1300" b="0" i="1" smtClean="0">
                              <a:solidFill>
                                <a:schemeClr val="accent1"/>
                              </a:solidFill>
                              <a:latin typeface="Lato"/>
                              <a:ea typeface="Lato"/>
                              <a:cs typeface="Lato"/>
                              <a:sym typeface="Lato"/>
                            </a:rPr>
                            <m:t>E</m:t>
                          </m:r>
                          <m:r>
                            <m:rPr>
                              <m:nor/>
                            </m:rPr>
                            <a:rPr lang="en-US" altLang="zh-CN" sz="1300" i="1">
                              <a:solidFill>
                                <a:schemeClr val="accent1"/>
                              </a:solidFill>
                              <a:latin typeface="Lato"/>
                              <a:ea typeface="Lato"/>
                              <a:cs typeface="Lato"/>
                              <a:sym typeface="Lato"/>
                            </a:rPr>
                            <m:t>L</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IR</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S</m:t>
                          </m:r>
                          <m:r>
                            <m:rPr>
                              <m:nor/>
                            </m:rPr>
                            <a:rPr lang="en-US" altLang="zh-CN" sz="1300" i="1">
                              <a:solidFill>
                                <a:schemeClr val="accent1"/>
                              </a:solidFill>
                              <a:latin typeface="Lato"/>
                              <a:ea typeface="Lato"/>
                              <a:cs typeface="Lato"/>
                              <a:sym typeface="Lato"/>
                            </a:rPr>
                            <m:t>))</m:t>
                          </m:r>
                        </m:num>
                        <m:den>
                          <m:r>
                            <m:rPr>
                              <m:nor/>
                            </m:rPr>
                            <a:rPr lang="en-US" altLang="zh-CN" sz="1300" b="0" i="1" smtClean="0">
                              <a:solidFill>
                                <a:schemeClr val="accent1"/>
                              </a:solidFill>
                              <a:latin typeface="Lato"/>
                              <a:ea typeface="Lato"/>
                              <a:cs typeface="Lato"/>
                              <a:sym typeface="Lato"/>
                            </a:rPr>
                            <m:t>E</m:t>
                          </m:r>
                          <m:r>
                            <m:rPr>
                              <m:nor/>
                            </m:rPr>
                            <a:rPr lang="en-US" altLang="zh-CN" sz="1300" i="1">
                              <a:solidFill>
                                <a:schemeClr val="accent1"/>
                              </a:solidFill>
                              <a:latin typeface="Lato"/>
                              <a:ea typeface="Lato"/>
                              <a:cs typeface="Lato"/>
                              <a:sym typeface="Lato"/>
                            </a:rPr>
                            <m:t>L</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R</m:t>
                          </m:r>
                          <m:r>
                            <m:rPr>
                              <m:nor/>
                            </m:rPr>
                            <a:rPr lang="en-US" altLang="zh-CN" sz="1300" i="1">
                              <a:solidFill>
                                <a:schemeClr val="accent1"/>
                              </a:solidFill>
                              <a:latin typeface="Lato"/>
                              <a:ea typeface="Lato"/>
                              <a:cs typeface="Lato"/>
                              <a:sym typeface="Lato"/>
                            </a:rPr>
                            <m:t>(</m:t>
                          </m:r>
                          <m:r>
                            <m:rPr>
                              <m:nor/>
                            </m:rPr>
                            <a:rPr lang="en-US" altLang="zh-CN" sz="1300" i="1">
                              <a:solidFill>
                                <a:schemeClr val="accent1"/>
                              </a:solidFill>
                              <a:latin typeface="Lato"/>
                              <a:ea typeface="Lato"/>
                              <a:cs typeface="Lato"/>
                              <a:sym typeface="Lato"/>
                            </a:rPr>
                            <m:t>S</m:t>
                          </m:r>
                          <m:r>
                            <m:rPr>
                              <m:nor/>
                            </m:rPr>
                            <a:rPr lang="en-US" altLang="zh-CN" sz="1300" i="1">
                              <a:solidFill>
                                <a:schemeClr val="accent1"/>
                              </a:solidFill>
                              <a:latin typeface="Lato"/>
                              <a:ea typeface="Lato"/>
                              <a:cs typeface="Lato"/>
                              <a:sym typeface="Lato"/>
                            </a:rPr>
                            <m:t>))</m:t>
                          </m:r>
                        </m:den>
                      </m:f>
                    </m:oMath>
                  </m:oMathPara>
                </a14:m>
                <a:endParaRPr lang="en-US" altLang="zh-CN" sz="1300" i="1" dirty="0">
                  <a:solidFill>
                    <a:schemeClr val="accent1"/>
                  </a:solidFill>
                  <a:latin typeface="Lato"/>
                  <a:ea typeface="Lato"/>
                  <a:cs typeface="Lato"/>
                  <a:sym typeface="Lato"/>
                </a:endParaRPr>
              </a:p>
              <a:p>
                <a:endParaRPr kumimoji="1" lang="zh-CN" altLang="en-US" sz="1300" i="1" dirty="0"/>
              </a:p>
            </p:txBody>
          </p:sp>
        </mc:Choice>
        <mc:Fallback xmlns="">
          <p:sp>
            <p:nvSpPr>
              <p:cNvPr id="10" name="文本框 9">
                <a:extLst>
                  <a:ext uri="{FF2B5EF4-FFF2-40B4-BE49-F238E27FC236}">
                    <a16:creationId xmlns:a16="http://schemas.microsoft.com/office/drawing/2014/main" id="{44C148A5-561A-2547-8A19-C19E49E95637}"/>
                  </a:ext>
                </a:extLst>
              </p:cNvPr>
              <p:cNvSpPr txBox="1">
                <a:spLocks noRot="1" noChangeAspect="1" noMove="1" noResize="1" noEditPoints="1" noAdjustHandles="1" noChangeArrowheads="1" noChangeShapeType="1" noTextEdit="1"/>
              </p:cNvSpPr>
              <p:nvPr/>
            </p:nvSpPr>
            <p:spPr>
              <a:xfrm>
                <a:off x="4707757" y="3646746"/>
                <a:ext cx="1495859" cy="615553"/>
              </a:xfrm>
              <a:prstGeom prst="rect">
                <a:avLst/>
              </a:prstGeom>
              <a:blipFill>
                <a:blip r:embed="rId6"/>
                <a:stretch>
                  <a:fillRect r="-169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634F2A3-F88D-724B-A8B6-443A6F043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793448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Relevance, purchase and engagement</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Personalized Preference &amp; Product Popularity</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5" name="Google Shape;100;p15">
            <a:extLst>
              <a:ext uri="{FF2B5EF4-FFF2-40B4-BE49-F238E27FC236}">
                <a16:creationId xmlns:a16="http://schemas.microsoft.com/office/drawing/2014/main" id="{0768D2CF-A336-774D-8957-F535E29F02F7}"/>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David Carmel et al. “ Why Do People Buy Seemingly Irrelevant Items in Voice Product Search?”. </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WSDM</a:t>
            </a:r>
            <a:r>
              <a:rPr lang="en-US" sz="1000" dirty="0">
                <a:solidFill>
                  <a:schemeClr val="accent1">
                    <a:lumMod val="60000"/>
                    <a:lumOff val="40000"/>
                  </a:schemeClr>
                </a:solidFill>
              </a:rPr>
              <a:t>  2020</a:t>
            </a:r>
          </a:p>
        </p:txBody>
      </p:sp>
      <p:pic>
        <p:nvPicPr>
          <p:cNvPr id="2" name="图片 1">
            <a:extLst>
              <a:ext uri="{FF2B5EF4-FFF2-40B4-BE49-F238E27FC236}">
                <a16:creationId xmlns:a16="http://schemas.microsoft.com/office/drawing/2014/main" id="{1FCA67FB-D1D1-9B41-8E23-4809C6685EF5}"/>
              </a:ext>
            </a:extLst>
          </p:cNvPr>
          <p:cNvPicPr>
            <a:picLocks noChangeAspect="1"/>
          </p:cNvPicPr>
          <p:nvPr/>
        </p:nvPicPr>
        <p:blipFill>
          <a:blip r:embed="rId3"/>
          <a:stretch>
            <a:fillRect/>
          </a:stretch>
        </p:blipFill>
        <p:spPr>
          <a:xfrm>
            <a:off x="911446" y="2307265"/>
            <a:ext cx="3651281" cy="1227321"/>
          </a:xfrm>
          <a:prstGeom prst="rect">
            <a:avLst/>
          </a:prstGeom>
        </p:spPr>
      </p:pic>
      <p:pic>
        <p:nvPicPr>
          <p:cNvPr id="8" name="图片 7">
            <a:extLst>
              <a:ext uri="{FF2B5EF4-FFF2-40B4-BE49-F238E27FC236}">
                <a16:creationId xmlns:a16="http://schemas.microsoft.com/office/drawing/2014/main" id="{6546CF65-47AE-984A-AD00-45E503748CEC}"/>
              </a:ext>
            </a:extLst>
          </p:cNvPr>
          <p:cNvPicPr>
            <a:picLocks noChangeAspect="1"/>
          </p:cNvPicPr>
          <p:nvPr/>
        </p:nvPicPr>
        <p:blipFill>
          <a:blip r:embed="rId4"/>
          <a:stretch>
            <a:fillRect/>
          </a:stretch>
        </p:blipFill>
        <p:spPr>
          <a:xfrm>
            <a:off x="4763269" y="2346291"/>
            <a:ext cx="3651281" cy="1235221"/>
          </a:xfrm>
          <a:prstGeom prst="rect">
            <a:avLst/>
          </a:prstGeom>
        </p:spPr>
      </p:pic>
      <p:sp>
        <p:nvSpPr>
          <p:cNvPr id="3" name="灯片编号占位符 2">
            <a:extLst>
              <a:ext uri="{FF2B5EF4-FFF2-40B4-BE49-F238E27FC236}">
                <a16:creationId xmlns:a16="http://schemas.microsoft.com/office/drawing/2014/main" id="{FB9BCAAD-4975-2F41-A2F6-354212A295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402891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sp>
        <p:nvSpPr>
          <p:cNvPr id="100" name="Google Shape;100;p15"/>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a:t>Vertical search </a:t>
            </a:r>
            <a:r>
              <a:rPr lang="en-US" altLang="zh-CN" dirty="0"/>
              <a:t>refers to search on a specific topic area or a specific segment of an overall search. </a:t>
            </a:r>
          </a:p>
          <a:p>
            <a:pPr lvl="0" indent="-323850">
              <a:lnSpc>
                <a:spcPct val="150000"/>
              </a:lnSpc>
              <a:buSzPts val="1500"/>
            </a:pPr>
            <a:r>
              <a:rPr lang="en-US" altLang="zh-CN" b="1" dirty="0"/>
              <a:t>Vertical search </a:t>
            </a:r>
            <a:r>
              <a:rPr lang="en-US" altLang="zh-CN" dirty="0"/>
              <a:t>has helped search engine users to efficiently obtain information in various forms</a:t>
            </a:r>
          </a:p>
          <a:p>
            <a:pPr indent="-323850">
              <a:lnSpc>
                <a:spcPct val="150000"/>
              </a:lnSpc>
              <a:buSzPts val="1500"/>
            </a:pPr>
            <a:r>
              <a:rPr lang="en-US" altLang="zh-CN" dirty="0"/>
              <a:t>We focus on three types of vertical search services, i.e. Image, App and Product searches</a:t>
            </a:r>
          </a:p>
          <a:p>
            <a:pPr marL="133350" lvl="0" indent="0">
              <a:lnSpc>
                <a:spcPct val="150000"/>
              </a:lnSpc>
              <a:buSzPts val="1500"/>
              <a:buNone/>
            </a:pPr>
            <a:endParaRPr lang="en-US" altLang="zh-CN" dirty="0"/>
          </a:p>
        </p:txBody>
      </p:sp>
      <p:sp>
        <p:nvSpPr>
          <p:cNvPr id="8" name="矩形 7">
            <a:extLst>
              <a:ext uri="{FF2B5EF4-FFF2-40B4-BE49-F238E27FC236}">
                <a16:creationId xmlns:a16="http://schemas.microsoft.com/office/drawing/2014/main" id="{86FFA5F0-6520-A14E-8EE6-BEF11EF61702}"/>
              </a:ext>
            </a:extLst>
          </p:cNvPr>
          <p:cNvSpPr/>
          <p:nvPr/>
        </p:nvSpPr>
        <p:spPr>
          <a:xfrm>
            <a:off x="1533524" y="3143903"/>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9" name="矩形 8">
            <a:extLst>
              <a:ext uri="{FF2B5EF4-FFF2-40B4-BE49-F238E27FC236}">
                <a16:creationId xmlns:a16="http://schemas.microsoft.com/office/drawing/2014/main" id="{01E56B40-AD6A-6E4E-8FAF-1EC057EA9148}"/>
              </a:ext>
            </a:extLst>
          </p:cNvPr>
          <p:cNvSpPr/>
          <p:nvPr/>
        </p:nvSpPr>
        <p:spPr>
          <a:xfrm>
            <a:off x="3790353" y="3143903"/>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10" name="矩形 9">
            <a:extLst>
              <a:ext uri="{FF2B5EF4-FFF2-40B4-BE49-F238E27FC236}">
                <a16:creationId xmlns:a16="http://schemas.microsoft.com/office/drawing/2014/main" id="{55B7AD12-56C5-4248-AA2A-8B6566329997}"/>
              </a:ext>
            </a:extLst>
          </p:cNvPr>
          <p:cNvSpPr/>
          <p:nvPr/>
        </p:nvSpPr>
        <p:spPr>
          <a:xfrm>
            <a:off x="6047182" y="3143903"/>
            <a:ext cx="1424762" cy="4427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b="1" dirty="0"/>
              <a:t>Application</a:t>
            </a:r>
            <a:endParaRPr kumimoji="1" lang="zh-CN" altLang="en-US" b="1" dirty="0"/>
          </a:p>
        </p:txBody>
      </p:sp>
      <p:sp>
        <p:nvSpPr>
          <p:cNvPr id="2" name="灯片编号占位符 1">
            <a:extLst>
              <a:ext uri="{FF2B5EF4-FFF2-40B4-BE49-F238E27FC236}">
                <a16:creationId xmlns:a16="http://schemas.microsoft.com/office/drawing/2014/main" id="{04A95FF4-F5F9-914C-A83A-7C59CC48D9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11" name="Google Shape;100;p15">
            <a:extLst>
              <a:ext uri="{FF2B5EF4-FFF2-40B4-BE49-F238E27FC236}">
                <a16:creationId xmlns:a16="http://schemas.microsoft.com/office/drawing/2014/main" id="{213DCB53-71F8-184D-BDB1-8A66E08011EB}"/>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https://</a:t>
            </a:r>
            <a:r>
              <a:rPr lang="en-US" sz="1000" dirty="0" err="1">
                <a:solidFill>
                  <a:schemeClr val="accent1">
                    <a:lumMod val="60000"/>
                    <a:lumOff val="40000"/>
                  </a:schemeClr>
                </a:solidFill>
              </a:rPr>
              <a:t>en.ryte.com</a:t>
            </a:r>
            <a:r>
              <a:rPr lang="en-US" sz="1000" dirty="0">
                <a:solidFill>
                  <a:schemeClr val="accent1">
                    <a:lumMod val="60000"/>
                    <a:lumOff val="40000"/>
                  </a:schemeClr>
                </a:solidFill>
              </a:rPr>
              <a:t>/wiki/</a:t>
            </a:r>
            <a:r>
              <a:rPr lang="en-US" sz="1000" dirty="0" err="1">
                <a:solidFill>
                  <a:schemeClr val="accent1">
                    <a:lumMod val="60000"/>
                    <a:lumOff val="40000"/>
                  </a:schemeClr>
                </a:solidFill>
              </a:rPr>
              <a:t>Vertical_Search</a:t>
            </a:r>
            <a:endParaRPr lang="en-US" sz="1000" dirty="0">
              <a:solidFill>
                <a:schemeClr val="accent1">
                  <a:lumMod val="60000"/>
                  <a:lumOff val="40000"/>
                </a:schemeClr>
              </a:solidFill>
            </a:endParaRPr>
          </a:p>
        </p:txBody>
      </p:sp>
    </p:spTree>
    <p:extLst>
      <p:ext uri="{BB962C8B-B14F-4D97-AF65-F5344CB8AC3E}">
        <p14:creationId xmlns:p14="http://schemas.microsoft.com/office/powerpoint/2010/main" val="26420446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Relevance, purchase and engagement</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Product price</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5" name="Google Shape;100;p15">
            <a:extLst>
              <a:ext uri="{FF2B5EF4-FFF2-40B4-BE49-F238E27FC236}">
                <a16:creationId xmlns:a16="http://schemas.microsoft.com/office/drawing/2014/main" id="{0768D2CF-A336-774D-8957-F535E29F02F7}"/>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David Carmel et al. “ Why Do People Buy Seemingly Irrelevant Items in Voice Product Search?”. </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WSDM</a:t>
            </a:r>
            <a:r>
              <a:rPr lang="en-US" sz="1000" dirty="0">
                <a:solidFill>
                  <a:schemeClr val="accent1">
                    <a:lumMod val="60000"/>
                    <a:lumOff val="40000"/>
                  </a:schemeClr>
                </a:solidFill>
              </a:rPr>
              <a:t>  2020</a:t>
            </a:r>
          </a:p>
        </p:txBody>
      </p:sp>
      <p:pic>
        <p:nvPicPr>
          <p:cNvPr id="6" name="图片 5">
            <a:extLst>
              <a:ext uri="{FF2B5EF4-FFF2-40B4-BE49-F238E27FC236}">
                <a16:creationId xmlns:a16="http://schemas.microsoft.com/office/drawing/2014/main" id="{D32B47B2-C7D5-8A40-924D-359691ECFFBA}"/>
              </a:ext>
            </a:extLst>
          </p:cNvPr>
          <p:cNvPicPr>
            <a:picLocks noChangeAspect="1"/>
          </p:cNvPicPr>
          <p:nvPr/>
        </p:nvPicPr>
        <p:blipFill>
          <a:blip r:embed="rId3"/>
          <a:stretch>
            <a:fillRect/>
          </a:stretch>
        </p:blipFill>
        <p:spPr>
          <a:xfrm>
            <a:off x="1475120" y="2026775"/>
            <a:ext cx="2937392" cy="1850175"/>
          </a:xfrm>
          <a:prstGeom prst="rect">
            <a:avLst/>
          </a:prstGeom>
        </p:spPr>
      </p:pic>
      <p:pic>
        <p:nvPicPr>
          <p:cNvPr id="7" name="图片 6">
            <a:extLst>
              <a:ext uri="{FF2B5EF4-FFF2-40B4-BE49-F238E27FC236}">
                <a16:creationId xmlns:a16="http://schemas.microsoft.com/office/drawing/2014/main" id="{FB875552-BAF4-5E48-BCC2-68239AA5C32D}"/>
              </a:ext>
            </a:extLst>
          </p:cNvPr>
          <p:cNvPicPr>
            <a:picLocks noChangeAspect="1"/>
          </p:cNvPicPr>
          <p:nvPr/>
        </p:nvPicPr>
        <p:blipFill>
          <a:blip r:embed="rId4"/>
          <a:stretch>
            <a:fillRect/>
          </a:stretch>
        </p:blipFill>
        <p:spPr>
          <a:xfrm>
            <a:off x="4729017" y="2026775"/>
            <a:ext cx="3049710" cy="1898690"/>
          </a:xfrm>
          <a:prstGeom prst="rect">
            <a:avLst/>
          </a:prstGeom>
        </p:spPr>
      </p:pic>
      <p:sp>
        <p:nvSpPr>
          <p:cNvPr id="2" name="灯片编号占位符 1">
            <a:extLst>
              <a:ext uri="{FF2B5EF4-FFF2-40B4-BE49-F238E27FC236}">
                <a16:creationId xmlns:a16="http://schemas.microsoft.com/office/drawing/2014/main" id="{23FC391F-35EC-0B46-AB76-260A1C49C3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19652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Relevance, purchase and engagement</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Some reasons for user engagement with seemingly irrelevant search results</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5" name="Google Shape;100;p15">
            <a:extLst>
              <a:ext uri="{FF2B5EF4-FFF2-40B4-BE49-F238E27FC236}">
                <a16:creationId xmlns:a16="http://schemas.microsoft.com/office/drawing/2014/main" id="{0768D2CF-A336-774D-8957-F535E29F02F7}"/>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David Carmel et al. “ Why Do People Buy Seemingly Irrelevant Items in Voice Product Search?”. </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WSDM</a:t>
            </a:r>
            <a:r>
              <a:rPr lang="en-US" sz="1000" dirty="0">
                <a:solidFill>
                  <a:schemeClr val="accent1">
                    <a:lumMod val="60000"/>
                    <a:lumOff val="40000"/>
                  </a:schemeClr>
                </a:solidFill>
              </a:rPr>
              <a:t>  2020</a:t>
            </a:r>
          </a:p>
        </p:txBody>
      </p:sp>
      <p:pic>
        <p:nvPicPr>
          <p:cNvPr id="2" name="图片 1">
            <a:extLst>
              <a:ext uri="{FF2B5EF4-FFF2-40B4-BE49-F238E27FC236}">
                <a16:creationId xmlns:a16="http://schemas.microsoft.com/office/drawing/2014/main" id="{FC13E8CE-A914-764E-994A-F75F422C0AFE}"/>
              </a:ext>
            </a:extLst>
          </p:cNvPr>
          <p:cNvPicPr>
            <a:picLocks noChangeAspect="1"/>
          </p:cNvPicPr>
          <p:nvPr/>
        </p:nvPicPr>
        <p:blipFill>
          <a:blip r:embed="rId3"/>
          <a:stretch>
            <a:fillRect/>
          </a:stretch>
        </p:blipFill>
        <p:spPr>
          <a:xfrm>
            <a:off x="1944503" y="2309958"/>
            <a:ext cx="5254994" cy="1341967"/>
          </a:xfrm>
          <a:prstGeom prst="rect">
            <a:avLst/>
          </a:prstGeom>
        </p:spPr>
      </p:pic>
      <p:sp>
        <p:nvSpPr>
          <p:cNvPr id="3" name="灯片编号占位符 2">
            <a:extLst>
              <a:ext uri="{FF2B5EF4-FFF2-40B4-BE49-F238E27FC236}">
                <a16:creationId xmlns:a16="http://schemas.microsoft.com/office/drawing/2014/main" id="{4121CB51-3D42-A946-8C32-9C48BC2B63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19370516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Query reformulation and user behavior</a:t>
            </a:r>
            <a:endParaRPr dirty="0"/>
          </a:p>
        </p:txBody>
      </p:sp>
      <p:sp>
        <p:nvSpPr>
          <p:cNvPr id="100" name="Google Shape;100;p15"/>
          <p:cNvSpPr txBox="1">
            <a:spLocks noGrp="1"/>
          </p:cNvSpPr>
          <p:nvPr>
            <p:ph type="body" idx="1"/>
          </p:nvPr>
        </p:nvSpPr>
        <p:spPr>
          <a:xfrm>
            <a:off x="729450" y="1390825"/>
            <a:ext cx="7688700" cy="2862198"/>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a:t>Session: </a:t>
            </a:r>
            <a:r>
              <a:rPr lang="en-US" altLang="zh-CN" dirty="0"/>
              <a:t>Reformulation session, Non-reformulation session and Singleton session</a:t>
            </a:r>
          </a:p>
          <a:p>
            <a:pPr lvl="0" indent="-323850">
              <a:lnSpc>
                <a:spcPct val="150000"/>
              </a:lnSpc>
              <a:buSzPts val="1500"/>
            </a:pPr>
            <a:r>
              <a:rPr lang="en-US" altLang="zh-CN" b="1" dirty="0"/>
              <a:t>Query types in an eBay session</a:t>
            </a:r>
          </a:p>
          <a:p>
            <a:pPr lvl="1" indent="-323850">
              <a:lnSpc>
                <a:spcPct val="150000"/>
              </a:lnSpc>
              <a:spcBef>
                <a:spcPts val="0"/>
              </a:spcBef>
              <a:buSzPts val="1500"/>
              <a:buChar char="●"/>
            </a:pPr>
            <a:r>
              <a:rPr lang="en-US" altLang="zh-CN" sz="1300" dirty="0"/>
              <a:t>Reformulation query</a:t>
            </a:r>
          </a:p>
          <a:p>
            <a:pPr lvl="1" indent="-323850">
              <a:lnSpc>
                <a:spcPct val="150000"/>
              </a:lnSpc>
              <a:spcBef>
                <a:spcPts val="0"/>
              </a:spcBef>
              <a:buSzPts val="1500"/>
              <a:buChar char="●"/>
            </a:pPr>
            <a:r>
              <a:rPr lang="en-US" altLang="zh-CN" sz="1300" dirty="0"/>
              <a:t>Fresh query  &amp; Final query</a:t>
            </a:r>
          </a:p>
          <a:p>
            <a:pPr lvl="1" indent="-323850">
              <a:lnSpc>
                <a:spcPct val="150000"/>
              </a:lnSpc>
              <a:spcBef>
                <a:spcPts val="0"/>
              </a:spcBef>
              <a:buSzPts val="1500"/>
              <a:buChar char="●"/>
            </a:pPr>
            <a:r>
              <a:rPr lang="en-US" altLang="zh-CN" sz="1300" dirty="0"/>
              <a:t>First query &amp; Last query</a:t>
            </a:r>
          </a:p>
          <a:p>
            <a:pPr lvl="1" indent="-323850">
              <a:lnSpc>
                <a:spcPct val="150000"/>
              </a:lnSpc>
              <a:spcBef>
                <a:spcPts val="0"/>
              </a:spcBef>
              <a:buSzPts val="1500"/>
              <a:buChar char="●"/>
            </a:pPr>
            <a:r>
              <a:rPr lang="en-US" altLang="zh-CN" sz="1300" dirty="0"/>
              <a:t>Non-reformulation query</a:t>
            </a:r>
          </a:p>
          <a:p>
            <a:pPr lvl="1" indent="-323850">
              <a:lnSpc>
                <a:spcPct val="150000"/>
              </a:lnSpc>
              <a:spcBef>
                <a:spcPts val="0"/>
              </a:spcBef>
              <a:buSzPts val="1500"/>
              <a:buChar char="●"/>
            </a:pPr>
            <a:r>
              <a:rPr lang="en-US" altLang="zh-CN" sz="1300" dirty="0"/>
              <a:t>Singleton query</a:t>
            </a:r>
          </a:p>
          <a:p>
            <a:pPr lvl="1" indent="-323850">
              <a:lnSpc>
                <a:spcPct val="150000"/>
              </a:lnSpc>
              <a:spcBef>
                <a:spcPts val="0"/>
              </a:spcBef>
              <a:buSzPts val="1500"/>
              <a:buChar char="●"/>
            </a:pPr>
            <a:r>
              <a:rPr lang="en-US" altLang="zh-CN" sz="1300" dirty="0"/>
              <a:t>Reformulation-first query &amp; Reformulation-last query</a:t>
            </a:r>
          </a:p>
          <a:p>
            <a:pPr indent="-323850">
              <a:lnSpc>
                <a:spcPct val="150000"/>
              </a:lnSpc>
              <a:buSzPts val="1500"/>
            </a:pPr>
            <a:r>
              <a:rPr lang="en-US" altLang="zh-CN" b="1" dirty="0"/>
              <a:t>Click and purchase behavior</a:t>
            </a:r>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a:solidFill>
                  <a:schemeClr val="accent1">
                    <a:lumMod val="60000"/>
                    <a:lumOff val="40000"/>
                  </a:schemeClr>
                </a:solidFill>
              </a:rPr>
              <a:t>Sharon Hirsch  et al.</a:t>
            </a:r>
            <a:r>
              <a:rPr lang="en-US" sz="1000" dirty="0">
                <a:solidFill>
                  <a:schemeClr val="accent1">
                    <a:lumMod val="60000"/>
                    <a:lumOff val="40000"/>
                  </a:schemeClr>
                </a:solidFill>
              </a:rPr>
              <a:t> “Query Reformulation in E-Commerce Search.”  SIGIR 2020</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2" name="灯片编号占位符 1">
            <a:extLst>
              <a:ext uri="{FF2B5EF4-FFF2-40B4-BE49-F238E27FC236}">
                <a16:creationId xmlns:a16="http://schemas.microsoft.com/office/drawing/2014/main" id="{59E3CFB5-4C54-D74A-9AA7-121400AC46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1018401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Query reformulation and user behavior</a:t>
            </a:r>
            <a:endParaRPr dirty="0"/>
          </a:p>
        </p:txBody>
      </p:sp>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a:t>Clicks and purchases for different types of queries</a:t>
            </a:r>
            <a:endParaRPr lang="en-US" altLang="zh-CN" sz="1300" b="1" dirty="0"/>
          </a:p>
        </p:txBody>
      </p:sp>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a:solidFill>
                  <a:schemeClr val="accent1">
                    <a:lumMod val="60000"/>
                    <a:lumOff val="40000"/>
                  </a:schemeClr>
                </a:solidFill>
              </a:rPr>
              <a:t>Sharon Hirsch  et al.</a:t>
            </a:r>
            <a:r>
              <a:rPr lang="en-US" sz="1000" dirty="0">
                <a:solidFill>
                  <a:schemeClr val="accent1">
                    <a:lumMod val="60000"/>
                    <a:lumOff val="40000"/>
                  </a:schemeClr>
                </a:solidFill>
              </a:rPr>
              <a:t> “Query Reformulation in E-Commerce Search.”  SIGIR 2020</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3" name="图片 2">
            <a:extLst>
              <a:ext uri="{FF2B5EF4-FFF2-40B4-BE49-F238E27FC236}">
                <a16:creationId xmlns:a16="http://schemas.microsoft.com/office/drawing/2014/main" id="{564D1EDE-9F02-6349-829C-855AAC8FF0D6}"/>
              </a:ext>
            </a:extLst>
          </p:cNvPr>
          <p:cNvPicPr>
            <a:picLocks noChangeAspect="1"/>
          </p:cNvPicPr>
          <p:nvPr/>
        </p:nvPicPr>
        <p:blipFill>
          <a:blip r:embed="rId3"/>
          <a:stretch>
            <a:fillRect/>
          </a:stretch>
        </p:blipFill>
        <p:spPr>
          <a:xfrm>
            <a:off x="1948638" y="1908134"/>
            <a:ext cx="5246724" cy="2498440"/>
          </a:xfrm>
          <a:prstGeom prst="rect">
            <a:avLst/>
          </a:prstGeom>
        </p:spPr>
      </p:pic>
      <p:sp>
        <p:nvSpPr>
          <p:cNvPr id="2" name="灯片编号占位符 1">
            <a:extLst>
              <a:ext uri="{FF2B5EF4-FFF2-40B4-BE49-F238E27FC236}">
                <a16:creationId xmlns:a16="http://schemas.microsoft.com/office/drawing/2014/main" id="{6A6F5E87-785E-CB45-ABA3-5B26D72ECF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3148156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Diversity, relevance and user satisfaction</a:t>
            </a:r>
            <a:endParaRPr dirty="0"/>
          </a:p>
        </p:txBody>
      </p:sp>
      <mc:AlternateContent xmlns:mc="http://schemas.openxmlformats.org/markup-compatibility/2006" xmlns:a14="http://schemas.microsoft.com/office/drawing/2010/main">
        <mc:Choice Requires="a14">
          <p:sp>
            <p:nvSpPr>
              <p:cNvPr id="100" name="Google Shape;100;p15"/>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altLang="zh-CN" b="1" dirty="0"/>
                  <a:t>Lack of diversity is correlated with metrics like exits of users from site (Log analysis)</a:t>
                </a:r>
              </a:p>
              <a:p>
                <a:pPr lvl="0" indent="-323850">
                  <a:buSzPts val="1500"/>
                </a:pPr>
                <a:r>
                  <a:rPr lang="en-US" altLang="zh-CN" b="1" dirty="0"/>
                  <a:t>Selection (Diversity) </a:t>
                </a:r>
                <a:r>
                  <a:rPr lang="en-US" altLang="zh-CN" dirty="0"/>
                  <a:t>: seller diversity </a:t>
                </a:r>
                <a14:m>
                  <m:oMath xmlns:m="http://schemas.openxmlformats.org/officeDocument/2006/math">
                    <m:r>
                      <a:rPr lang="en-US" altLang="zh-CN" i="1" dirty="0" smtClean="0">
                        <a:latin typeface="Cambria Math" panose="02040503050406030204" pitchFamily="18" charset="0"/>
                      </a:rPr>
                      <m:t>𝑆</m:t>
                    </m:r>
                    <m:r>
                      <a:rPr lang="en-US" altLang="zh-CN" i="1" baseline="-25000" dirty="0" smtClean="0">
                        <a:latin typeface="Cambria Math" panose="02040503050406030204" pitchFamily="18" charset="0"/>
                      </a:rPr>
                      <m:t>𝑑</m:t>
                    </m:r>
                    <m:r>
                      <a:rPr lang="en-US" altLang="zh-CN" i="1" dirty="0" smtClean="0">
                        <a:latin typeface="Cambria Math" panose="02040503050406030204" pitchFamily="18" charset="0"/>
                      </a:rPr>
                      <m:t> </m:t>
                    </m:r>
                  </m:oMath>
                </a14:m>
                <a:r>
                  <a:rPr lang="en-US" altLang="zh-CN" dirty="0"/>
                  <a:t>, Format diversity </a:t>
                </a:r>
                <a14:m>
                  <m:oMath xmlns:m="http://schemas.openxmlformats.org/officeDocument/2006/math">
                    <m:r>
                      <a:rPr lang="en-US" altLang="zh-CN" i="1" dirty="0" smtClean="0">
                        <a:latin typeface="Cambria Math" panose="02040503050406030204" pitchFamily="18" charset="0"/>
                      </a:rPr>
                      <m:t>𝐹</m:t>
                    </m:r>
                    <m:r>
                      <a:rPr lang="en-US" altLang="zh-CN" i="1" baseline="-25000" dirty="0" err="1" smtClean="0">
                        <a:latin typeface="Cambria Math" panose="02040503050406030204" pitchFamily="18" charset="0"/>
                      </a:rPr>
                      <m:t>𝑑</m:t>
                    </m:r>
                    <m:r>
                      <a:rPr lang="en-US" altLang="zh-CN" i="1" dirty="0" smtClean="0">
                        <a:latin typeface="Cambria Math" panose="02040503050406030204" pitchFamily="18" charset="0"/>
                      </a:rPr>
                      <m:t> </m:t>
                    </m:r>
                  </m:oMath>
                </a14:m>
                <a:r>
                  <a:rPr lang="en-US" altLang="zh-CN" dirty="0"/>
                  <a:t>, item diversity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𝑑</m:t>
                        </m:r>
                      </m:sub>
                    </m:sSub>
                  </m:oMath>
                </a14:m>
                <a:endParaRPr lang="en-US" altLang="zh-CN" dirty="0"/>
              </a:p>
              <a:p>
                <a:pPr lvl="0" indent="-323850">
                  <a:buSzPts val="1500"/>
                </a:pPr>
                <a:endParaRPr lang="en-US" altLang="zh-CN" dirty="0"/>
              </a:p>
              <a:p>
                <a:pPr lvl="0" indent="-323850">
                  <a:buSzPts val="1500"/>
                </a:pPr>
                <a:endParaRPr lang="en-US" altLang="zh-CN" dirty="0"/>
              </a:p>
              <a:p>
                <a:pPr lvl="0" indent="-323850">
                  <a:buSzPts val="1500"/>
                </a:pPr>
                <a:r>
                  <a:rPr lang="en-US" altLang="zh-CN" b="1" dirty="0"/>
                  <a:t>Relevance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𝜌</m:t>
                    </m:r>
                  </m:oMath>
                </a14:m>
                <a:endParaRPr lang="en-US" altLang="zh-CN" dirty="0"/>
              </a:p>
              <a:p>
                <a:pPr lvl="0" indent="-323850">
                  <a:buSzPts val="1500"/>
                </a:pPr>
                <a:r>
                  <a:rPr lang="en-US" altLang="zh-CN" b="1" dirty="0"/>
                  <a:t>Satisfaction</a:t>
                </a:r>
                <a:r>
                  <a:rPr lang="en-US" altLang="zh-CN" dirty="0"/>
                  <a:t>: click at least one item; </a:t>
                </a:r>
                <a:r>
                  <a:rPr lang="en-US" altLang="zh-CN" b="1" dirty="0"/>
                  <a:t>Dissatisfaction</a:t>
                </a:r>
                <a:r>
                  <a:rPr lang="en-US" altLang="zh-CN" dirty="0"/>
                  <a:t>: exit from the site</a:t>
                </a:r>
              </a:p>
            </p:txBody>
          </p:sp>
        </mc:Choice>
        <mc:Fallback xmlns="">
          <p:sp>
            <p:nvSpPr>
              <p:cNvPr id="100" name="Google Shape;100;p15"/>
              <p:cNvSpPr txBox="1">
                <a:spLocks noGrp="1" noRot="1" noChangeAspect="1" noMove="1" noResize="1" noEditPoints="1" noAdjustHandles="1" noChangeArrowheads="1" noChangeShapeType="1" noTextEdit="1"/>
              </p:cNvSpPr>
              <p:nvPr>
                <p:ph type="body" idx="1"/>
              </p:nvPr>
            </p:nvSpPr>
            <p:spPr>
              <a:xfrm>
                <a:off x="729450" y="1390825"/>
                <a:ext cx="7688700" cy="2261100"/>
              </a:xfrm>
              <a:prstGeom prst="rect">
                <a:avLst/>
              </a:prstGeom>
              <a:blipFill>
                <a:blip r:embed="rId3"/>
                <a:stretch>
                  <a:fillRect/>
                </a:stretch>
              </a:blipFill>
            </p:spPr>
            <p:txBody>
              <a:bodyPr/>
              <a:lstStyle/>
              <a:p>
                <a:r>
                  <a:rPr lang="zh-CN" altLang="en-US">
                    <a:noFill/>
                  </a:rPr>
                  <a:t> </a:t>
                </a:r>
              </a:p>
            </p:txBody>
          </p:sp>
        </mc:Fallback>
      </mc:AlternateContent>
      <p:sp>
        <p:nvSpPr>
          <p:cNvPr id="11" name="Google Shape;100;p15">
            <a:extLst>
              <a:ext uri="{FF2B5EF4-FFF2-40B4-BE49-F238E27FC236}">
                <a16:creationId xmlns:a16="http://schemas.microsoft.com/office/drawing/2014/main" id="{02E7642D-0AE2-0C47-9A39-14E64E6B5EB3}"/>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a:solidFill>
                  <a:schemeClr val="accent1">
                    <a:lumMod val="60000"/>
                    <a:lumOff val="40000"/>
                  </a:schemeClr>
                </a:solidFill>
              </a:rPr>
              <a:t>Nish Parikh  et al.</a:t>
            </a:r>
            <a:r>
              <a:rPr lang="en-US" sz="1000" dirty="0">
                <a:solidFill>
                  <a:schemeClr val="accent1">
                    <a:lumMod val="60000"/>
                    <a:lumOff val="40000"/>
                  </a:schemeClr>
                </a:solidFill>
              </a:rPr>
              <a:t> “Beyond Relevance in Marketplace Search.”  CIKM 11</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sp>
        <p:nvSpPr>
          <p:cNvPr id="4" name="矩形 3">
            <a:extLst>
              <a:ext uri="{FF2B5EF4-FFF2-40B4-BE49-F238E27FC236}">
                <a16:creationId xmlns:a16="http://schemas.microsoft.com/office/drawing/2014/main" id="{1797B1FB-8B71-E147-9C16-6AE3235A250B}"/>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5" name="图片 4">
            <a:extLst>
              <a:ext uri="{FF2B5EF4-FFF2-40B4-BE49-F238E27FC236}">
                <a16:creationId xmlns:a16="http://schemas.microsoft.com/office/drawing/2014/main" id="{34E74C8E-D04C-B544-BC69-12E109395B54}"/>
              </a:ext>
            </a:extLst>
          </p:cNvPr>
          <p:cNvPicPr>
            <a:picLocks noChangeAspect="1"/>
          </p:cNvPicPr>
          <p:nvPr/>
        </p:nvPicPr>
        <p:blipFill>
          <a:blip r:embed="rId4"/>
          <a:stretch>
            <a:fillRect/>
          </a:stretch>
        </p:blipFill>
        <p:spPr>
          <a:xfrm>
            <a:off x="3217727" y="2001502"/>
            <a:ext cx="2708543" cy="379796"/>
          </a:xfrm>
          <a:prstGeom prst="rect">
            <a:avLst/>
          </a:prstGeom>
        </p:spPr>
      </p:pic>
      <p:pic>
        <p:nvPicPr>
          <p:cNvPr id="7" name="图片 6">
            <a:extLst>
              <a:ext uri="{FF2B5EF4-FFF2-40B4-BE49-F238E27FC236}">
                <a16:creationId xmlns:a16="http://schemas.microsoft.com/office/drawing/2014/main" id="{5396AB95-2562-ED43-9956-496AFAB41335}"/>
              </a:ext>
            </a:extLst>
          </p:cNvPr>
          <p:cNvPicPr>
            <a:picLocks noChangeAspect="1"/>
          </p:cNvPicPr>
          <p:nvPr/>
        </p:nvPicPr>
        <p:blipFill>
          <a:blip r:embed="rId5"/>
          <a:stretch>
            <a:fillRect/>
          </a:stretch>
        </p:blipFill>
        <p:spPr>
          <a:xfrm>
            <a:off x="3022598" y="2991975"/>
            <a:ext cx="3098800" cy="660400"/>
          </a:xfrm>
          <a:prstGeom prst="rect">
            <a:avLst/>
          </a:prstGeom>
        </p:spPr>
      </p:pic>
      <p:sp>
        <p:nvSpPr>
          <p:cNvPr id="2" name="灯片编号占位符 1">
            <a:extLst>
              <a:ext uri="{FF2B5EF4-FFF2-40B4-BE49-F238E27FC236}">
                <a16:creationId xmlns:a16="http://schemas.microsoft.com/office/drawing/2014/main" id="{F0C198CD-CA91-D345-B3AA-9A8CDBAD93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239594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Predicting query performance</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Learning the quality of the results served by the search engine based on users’ interactions with the results</a:t>
            </a:r>
          </a:p>
          <a:p>
            <a:pPr lvl="0" indent="-323850">
              <a:buSzPts val="1500"/>
            </a:pPr>
            <a:r>
              <a:rPr lang="en-US" sz="1500" dirty="0"/>
              <a:t>In e-commerce search, CTR can be misleading</a:t>
            </a:r>
            <a:endParaRPr sz="1500"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5" name="Google Shape;100;p15">
            <a:extLst>
              <a:ext uri="{FF2B5EF4-FFF2-40B4-BE49-F238E27FC236}">
                <a16:creationId xmlns:a16="http://schemas.microsoft.com/office/drawing/2014/main" id="{0768D2CF-A336-774D-8957-F535E29F02F7}"/>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Rohan Kumar et al. " Did We Get It Right? Predicting Query Performance in E-commerce Search ". SIGIR  2018</a:t>
            </a:r>
          </a:p>
        </p:txBody>
      </p:sp>
      <p:pic>
        <p:nvPicPr>
          <p:cNvPr id="2" name="图片 1">
            <a:extLst>
              <a:ext uri="{FF2B5EF4-FFF2-40B4-BE49-F238E27FC236}">
                <a16:creationId xmlns:a16="http://schemas.microsoft.com/office/drawing/2014/main" id="{E583B11E-5628-DB45-BD85-4DB74DDCB69B}"/>
              </a:ext>
            </a:extLst>
          </p:cNvPr>
          <p:cNvPicPr>
            <a:picLocks noChangeAspect="1"/>
          </p:cNvPicPr>
          <p:nvPr/>
        </p:nvPicPr>
        <p:blipFill>
          <a:blip r:embed="rId3"/>
          <a:stretch>
            <a:fillRect/>
          </a:stretch>
        </p:blipFill>
        <p:spPr>
          <a:xfrm>
            <a:off x="3097877" y="2296346"/>
            <a:ext cx="2948246" cy="2262761"/>
          </a:xfrm>
          <a:prstGeom prst="rect">
            <a:avLst/>
          </a:prstGeom>
        </p:spPr>
      </p:pic>
      <p:sp>
        <p:nvSpPr>
          <p:cNvPr id="3" name="灯片编号占位符 2">
            <a:extLst>
              <a:ext uri="{FF2B5EF4-FFF2-40B4-BE49-F238E27FC236}">
                <a16:creationId xmlns:a16="http://schemas.microsoft.com/office/drawing/2014/main" id="{F879B3C3-DB8D-0E46-8E84-305BEE9C9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2390143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Predicting query performance</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dirty="0"/>
              <a:t>User interaction signals, query information, meta aspects can be used to predict query performance (SAT or DSAT) -&gt; </a:t>
            </a:r>
            <a:r>
              <a:rPr lang="en-US" b="1" dirty="0"/>
              <a:t>AUC 0.75</a:t>
            </a:r>
          </a:p>
          <a:p>
            <a:pPr lvl="0" indent="-323850">
              <a:buSzPts val="1500"/>
            </a:pPr>
            <a:r>
              <a:rPr lang="en-US" dirty="0"/>
              <a:t>Feature importance: (1) </a:t>
            </a:r>
            <a:r>
              <a:rPr lang="en-US" dirty="0" err="1"/>
              <a:t>numSwipes</a:t>
            </a:r>
            <a:r>
              <a:rPr lang="en-US" dirty="0"/>
              <a:t> (2) </a:t>
            </a:r>
            <a:r>
              <a:rPr lang="en-US" dirty="0" err="1"/>
              <a:t>clickSuccess</a:t>
            </a:r>
            <a:r>
              <a:rPr lang="en-US" dirty="0"/>
              <a:t> (3) </a:t>
            </a:r>
            <a:r>
              <a:rPr lang="en-US" dirty="0" err="1"/>
              <a:t>queryType</a:t>
            </a:r>
            <a:r>
              <a:rPr lang="en-US" dirty="0"/>
              <a:t> (4) </a:t>
            </a:r>
            <a:r>
              <a:rPr lang="en-US" dirty="0" err="1"/>
              <a:t>wordQueryLen</a:t>
            </a:r>
            <a:r>
              <a:rPr lang="en-US" dirty="0"/>
              <a:t> (5) </a:t>
            </a:r>
            <a:r>
              <a:rPr lang="en-US" dirty="0" err="1"/>
              <a:t>numProductsFound</a:t>
            </a:r>
            <a:r>
              <a:rPr lang="en-US" dirty="0"/>
              <a:t> (6) </a:t>
            </a:r>
            <a:r>
              <a:rPr lang="en-US" dirty="0" err="1"/>
              <a:t>cartSuccess</a:t>
            </a:r>
            <a:r>
              <a:rPr lang="en-US" dirty="0"/>
              <a:t> (7) </a:t>
            </a:r>
            <a:r>
              <a:rPr lang="en-US" dirty="0" err="1"/>
              <a:t>numFilters</a:t>
            </a:r>
            <a:r>
              <a:rPr lang="en-US" dirty="0"/>
              <a:t> (8) </a:t>
            </a:r>
            <a:r>
              <a:rPr lang="en-US" dirty="0" err="1"/>
              <a:t>numClicks</a:t>
            </a:r>
            <a:r>
              <a:rPr lang="en-US" dirty="0"/>
              <a:t> (9) </a:t>
            </a:r>
            <a:r>
              <a:rPr lang="en-US" dirty="0" err="1"/>
              <a:t>numSorts</a:t>
            </a:r>
            <a:r>
              <a:rPr lang="en-US" dirty="0"/>
              <a:t> (10) </a:t>
            </a:r>
            <a:r>
              <a:rPr lang="en-US" dirty="0" err="1"/>
              <a:t>queryCount</a:t>
            </a:r>
            <a:endParaRPr lang="en-US" dirty="0"/>
          </a:p>
          <a:p>
            <a:pPr marL="133350" lvl="0" indent="0">
              <a:buSzPts val="1500"/>
              <a:buNone/>
            </a:pPr>
            <a:endParaRPr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5" name="Google Shape;100;p15">
            <a:extLst>
              <a:ext uri="{FF2B5EF4-FFF2-40B4-BE49-F238E27FC236}">
                <a16:creationId xmlns:a16="http://schemas.microsoft.com/office/drawing/2014/main" id="{0768D2CF-A336-774D-8957-F535E29F02F7}"/>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Rohan Kumar et al. " Did We Get It Right? Predicting Query Performance in E-commerce Search ". SIGIR  2018</a:t>
            </a:r>
          </a:p>
        </p:txBody>
      </p:sp>
      <p:pic>
        <p:nvPicPr>
          <p:cNvPr id="6" name="图片 5">
            <a:extLst>
              <a:ext uri="{FF2B5EF4-FFF2-40B4-BE49-F238E27FC236}">
                <a16:creationId xmlns:a16="http://schemas.microsoft.com/office/drawing/2014/main" id="{41786D4A-68AE-1049-A822-6AF2C40EE260}"/>
              </a:ext>
            </a:extLst>
          </p:cNvPr>
          <p:cNvPicPr>
            <a:picLocks noChangeAspect="1"/>
          </p:cNvPicPr>
          <p:nvPr/>
        </p:nvPicPr>
        <p:blipFill>
          <a:blip r:embed="rId3"/>
          <a:stretch>
            <a:fillRect/>
          </a:stretch>
        </p:blipFill>
        <p:spPr>
          <a:xfrm>
            <a:off x="4572000" y="2825149"/>
            <a:ext cx="2026093" cy="1257263"/>
          </a:xfrm>
          <a:prstGeom prst="rect">
            <a:avLst/>
          </a:prstGeom>
        </p:spPr>
      </p:pic>
      <p:pic>
        <p:nvPicPr>
          <p:cNvPr id="7" name="图片 6">
            <a:extLst>
              <a:ext uri="{FF2B5EF4-FFF2-40B4-BE49-F238E27FC236}">
                <a16:creationId xmlns:a16="http://schemas.microsoft.com/office/drawing/2014/main" id="{EA8DAAFF-5454-5A42-921B-00243823E8BE}"/>
              </a:ext>
            </a:extLst>
          </p:cNvPr>
          <p:cNvPicPr>
            <a:picLocks noChangeAspect="1"/>
          </p:cNvPicPr>
          <p:nvPr/>
        </p:nvPicPr>
        <p:blipFill>
          <a:blip r:embed="rId4"/>
          <a:stretch>
            <a:fillRect/>
          </a:stretch>
        </p:blipFill>
        <p:spPr>
          <a:xfrm>
            <a:off x="2111155" y="3152687"/>
            <a:ext cx="1828800" cy="929725"/>
          </a:xfrm>
          <a:prstGeom prst="rect">
            <a:avLst/>
          </a:prstGeom>
        </p:spPr>
      </p:pic>
      <p:sp>
        <p:nvSpPr>
          <p:cNvPr id="2" name="灯片编号占位符 1">
            <a:extLst>
              <a:ext uri="{FF2B5EF4-FFF2-40B4-BE49-F238E27FC236}">
                <a16:creationId xmlns:a16="http://schemas.microsoft.com/office/drawing/2014/main" id="{2F0C5153-96B9-E649-A55C-37A851F8D4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4178507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habits in app search</a:t>
            </a:r>
            <a:endParaRPr dirty="0"/>
          </a:p>
        </p:txBody>
      </p:sp>
      <p:sp>
        <p:nvSpPr>
          <p:cNvPr id="124" name="Google Shape;124;p19"/>
          <p:cNvSpPr txBox="1">
            <a:spLocks noGrp="1"/>
          </p:cNvSpPr>
          <p:nvPr>
            <p:ph type="body" idx="1"/>
          </p:nvPr>
        </p:nvSpPr>
        <p:spPr>
          <a:xfrm>
            <a:off x="729450" y="1390824"/>
            <a:ext cx="7688700" cy="2932697"/>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Two kinds of queries in app search</a:t>
            </a:r>
            <a:endParaRPr lang="en-US" altLang="zh-CN" dirty="0"/>
          </a:p>
          <a:p>
            <a:pPr lvl="1" indent="-323850">
              <a:lnSpc>
                <a:spcPct val="150000"/>
              </a:lnSpc>
              <a:spcBef>
                <a:spcPts val="0"/>
              </a:spcBef>
              <a:buSzPts val="1500"/>
              <a:buFont typeface="Lato"/>
              <a:buChar char="●"/>
            </a:pPr>
            <a:r>
              <a:rPr lang="en-US" sz="1300" dirty="0"/>
              <a:t>Precise Search: </a:t>
            </a:r>
            <a:r>
              <a:rPr lang="en-US" altLang="zh-CN" sz="1300" dirty="0"/>
              <a:t>Search by app name, mostly prompted by the search box </a:t>
            </a:r>
          </a:p>
          <a:p>
            <a:pPr lvl="1" indent="-323850">
              <a:lnSpc>
                <a:spcPct val="150000"/>
              </a:lnSpc>
              <a:spcBef>
                <a:spcPts val="0"/>
              </a:spcBef>
              <a:buSzPts val="1500"/>
              <a:buChar char="●"/>
            </a:pPr>
            <a:r>
              <a:rPr lang="en-US" sz="1300" dirty="0"/>
              <a:t>Fuzzy Search: </a:t>
            </a:r>
          </a:p>
          <a:p>
            <a:pPr lvl="2" indent="-323850">
              <a:lnSpc>
                <a:spcPct val="150000"/>
              </a:lnSpc>
              <a:spcBef>
                <a:spcPts val="0"/>
              </a:spcBef>
              <a:buSzPts val="1500"/>
              <a:buChar char="●"/>
            </a:pPr>
            <a:r>
              <a:rPr lang="en-US" sz="1300" dirty="0"/>
              <a:t>Non-Name, always colloquial expression </a:t>
            </a:r>
          </a:p>
          <a:p>
            <a:pPr lvl="2" indent="-323850">
              <a:lnSpc>
                <a:spcPct val="150000"/>
              </a:lnSpc>
              <a:spcBef>
                <a:spcPts val="0"/>
              </a:spcBef>
              <a:buSzPts val="1500"/>
              <a:buChar char="●"/>
            </a:pPr>
            <a:r>
              <a:rPr lang="en-US" sz="1300" dirty="0"/>
              <a:t>Content/Category/Function related (e.g. </a:t>
            </a:r>
            <a:r>
              <a:rPr lang="en-US" altLang="zh-CN" sz="1300" dirty="0"/>
              <a:t>music application, application that reminds time</a:t>
            </a:r>
            <a:r>
              <a:rPr lang="en-US" sz="1300" dirty="0"/>
              <a:t>)</a:t>
            </a:r>
          </a:p>
          <a:p>
            <a:pPr lvl="2" indent="-323850">
              <a:lnSpc>
                <a:spcPct val="150000"/>
              </a:lnSpc>
              <a:spcBef>
                <a:spcPts val="0"/>
              </a:spcBef>
              <a:buSzPts val="1500"/>
              <a:buChar char="●"/>
            </a:pPr>
            <a:r>
              <a:rPr lang="en-US" sz="1300" dirty="0"/>
              <a:t>User-habit of web search is brought to app search on mobile</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b="1" dirty="0"/>
              <a:t>Application</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Juchao</a:t>
            </a:r>
            <a:r>
              <a:rPr lang="en-US" sz="1000" dirty="0">
                <a:solidFill>
                  <a:schemeClr val="accent1">
                    <a:lumMod val="60000"/>
                    <a:lumOff val="40000"/>
                  </a:schemeClr>
                </a:solidFill>
              </a:rPr>
              <a:t> </a:t>
            </a:r>
            <a:r>
              <a:rPr lang="en-US" sz="1000" dirty="0" err="1">
                <a:solidFill>
                  <a:schemeClr val="accent1">
                    <a:lumMod val="60000"/>
                    <a:lumOff val="40000"/>
                  </a:schemeClr>
                </a:solidFill>
              </a:rPr>
              <a:t>Zhuo</a:t>
            </a:r>
            <a:r>
              <a:rPr lang="en-US" sz="1000" dirty="0">
                <a:solidFill>
                  <a:schemeClr val="accent1">
                    <a:lumMod val="60000"/>
                    <a:lumOff val="40000"/>
                  </a:schemeClr>
                </a:solidFill>
              </a:rPr>
              <a:t> et al. “Semantic Matching in App Search”. WSDM 2015</a:t>
            </a:r>
          </a:p>
        </p:txBody>
      </p:sp>
      <p:sp>
        <p:nvSpPr>
          <p:cNvPr id="2" name="灯片编号占位符 1">
            <a:extLst>
              <a:ext uri="{FF2B5EF4-FFF2-40B4-BE49-F238E27FC236}">
                <a16:creationId xmlns:a16="http://schemas.microsoft.com/office/drawing/2014/main" id="{AD6CFF60-E73F-4C48-AFA1-08D877378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270671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directions</a:t>
            </a:r>
            <a:endParaRPr dirty="0"/>
          </a:p>
        </p:txBody>
      </p:sp>
      <p:sp>
        <p:nvSpPr>
          <p:cNvPr id="112" name="Google Shape;112;p17"/>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Understanding of cognitive model of search users (Brain-machine interface)</a:t>
            </a:r>
          </a:p>
          <a:p>
            <a:pPr lvl="0" indent="-323850">
              <a:lnSpc>
                <a:spcPct val="150000"/>
              </a:lnSpc>
              <a:buSzPts val="1500"/>
            </a:pPr>
            <a:r>
              <a:rPr lang="en-US" sz="1500" dirty="0"/>
              <a:t>Understanding user behavior of vertical search in more complex settings</a:t>
            </a:r>
            <a:endParaRPr lang="en-US" altLang="zh-CN" dirty="0"/>
          </a:p>
          <a:p>
            <a:pPr lvl="1" indent="-323850">
              <a:lnSpc>
                <a:spcPct val="150000"/>
              </a:lnSpc>
              <a:spcBef>
                <a:spcPts val="0"/>
              </a:spcBef>
              <a:buSzPts val="1500"/>
              <a:buFont typeface="Lato"/>
              <a:buChar char="●"/>
            </a:pPr>
            <a:r>
              <a:rPr lang="en-US" sz="1300" dirty="0"/>
              <a:t>Multimodal inputs e.g. voice and image</a:t>
            </a:r>
          </a:p>
          <a:p>
            <a:pPr lvl="1" indent="-323850">
              <a:lnSpc>
                <a:spcPct val="150000"/>
              </a:lnSpc>
              <a:spcBef>
                <a:spcPts val="0"/>
              </a:spcBef>
              <a:buSzPts val="1500"/>
              <a:buFont typeface="Lato"/>
              <a:buChar char="●"/>
            </a:pPr>
            <a:r>
              <a:rPr lang="en-US" sz="1300" dirty="0"/>
              <a:t>Long-term </a:t>
            </a:r>
            <a:r>
              <a:rPr lang="en-US" sz="1300" i="1" dirty="0"/>
              <a:t>versus</a:t>
            </a:r>
            <a:r>
              <a:rPr lang="en-US" sz="1300" dirty="0"/>
              <a:t> short-term search sessions</a:t>
            </a:r>
          </a:p>
          <a:p>
            <a:pPr lvl="1" indent="-323850">
              <a:lnSpc>
                <a:spcPct val="150000"/>
              </a:lnSpc>
              <a:spcBef>
                <a:spcPts val="0"/>
              </a:spcBef>
              <a:buSzPts val="1500"/>
              <a:buFont typeface="Lato"/>
              <a:buChar char="●"/>
            </a:pPr>
            <a:r>
              <a:rPr lang="en-US" sz="1300" dirty="0"/>
              <a:t>Delayed feedback loops</a:t>
            </a:r>
            <a:endParaRPr lang="en-US" sz="1500" dirty="0"/>
          </a:p>
          <a:p>
            <a:pPr lvl="0" indent="-323850">
              <a:buSzPts val="1500"/>
            </a:pPr>
            <a:endParaRPr lang="en-US" sz="1500" dirty="0"/>
          </a:p>
          <a:p>
            <a:pPr lvl="0" indent="-323850">
              <a:buSzPts val="1500"/>
            </a:pPr>
            <a:endParaRPr lang="en-US" sz="1500" dirty="0"/>
          </a:p>
        </p:txBody>
      </p:sp>
      <p:sp>
        <p:nvSpPr>
          <p:cNvPr id="2" name="灯片编号占位符 1">
            <a:extLst>
              <a:ext uri="{FF2B5EF4-FFF2-40B4-BE49-F238E27FC236}">
                <a16:creationId xmlns:a16="http://schemas.microsoft.com/office/drawing/2014/main" id="{01536BBC-9390-3545-86B7-1232F7903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274999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92"/>
        <p:cNvGrpSpPr/>
        <p:nvPr/>
      </p:nvGrpSpPr>
      <p:grpSpPr>
        <a:xfrm>
          <a:off x="0" y="0"/>
          <a:ext cx="0" cy="0"/>
          <a:chOff x="0" y="0"/>
          <a:chExt cx="0" cy="0"/>
        </a:xfrm>
      </p:grpSpPr>
      <p:sp>
        <p:nvSpPr>
          <p:cNvPr id="94" name="Google Shape;94;p14"/>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133350" lvl="0" indent="0">
              <a:buSzPts val="1500"/>
              <a:buNone/>
            </a:pPr>
            <a:r>
              <a:rPr lang="en-US" sz="3000" b="1" dirty="0">
                <a:solidFill>
                  <a:schemeClr val="bg1"/>
                </a:solidFill>
              </a:rPr>
              <a:t>User-centric evaluation metrics</a:t>
            </a:r>
          </a:p>
          <a:p>
            <a:pPr marL="133350" lvl="0" indent="0">
              <a:buSzPts val="1500"/>
              <a:buNone/>
            </a:pPr>
            <a:endParaRPr lang="en" altLang="zh-CN" sz="3000" b="1" dirty="0">
              <a:solidFill>
                <a:schemeClr val="bg1"/>
              </a:solidFill>
            </a:endParaRPr>
          </a:p>
          <a:p>
            <a:pPr marL="133350" lvl="0" indent="0" rtl="0">
              <a:spcBef>
                <a:spcPts val="0"/>
              </a:spcBef>
              <a:spcAft>
                <a:spcPts val="0"/>
              </a:spcAft>
              <a:buSzPts val="1500"/>
              <a:buNone/>
            </a:pPr>
            <a:r>
              <a:rPr lang="en-US" sz="1600" b="1" dirty="0" err="1">
                <a:solidFill>
                  <a:schemeClr val="bg1"/>
                </a:solidFill>
              </a:rPr>
              <a:t>Xiaohui</a:t>
            </a:r>
            <a:r>
              <a:rPr lang="en-US" sz="1600" b="1" dirty="0">
                <a:solidFill>
                  <a:schemeClr val="bg1"/>
                </a:solidFill>
              </a:rPr>
              <a:t> </a:t>
            </a:r>
            <a:r>
              <a:rPr lang="en-US" sz="1600" b="1" dirty="0" err="1">
                <a:solidFill>
                  <a:schemeClr val="bg1"/>
                </a:solidFill>
              </a:rPr>
              <a:t>Xie</a:t>
            </a:r>
            <a:endParaRPr sz="1600" b="1" dirty="0">
              <a:solidFill>
                <a:schemeClr val="bg1"/>
              </a:solidFill>
            </a:endParaRPr>
          </a:p>
        </p:txBody>
      </p:sp>
      <p:sp>
        <p:nvSpPr>
          <p:cNvPr id="2" name="灯片编号占位符 1">
            <a:extLst>
              <a:ext uri="{FF2B5EF4-FFF2-40B4-BE49-F238E27FC236}">
                <a16:creationId xmlns:a16="http://schemas.microsoft.com/office/drawing/2014/main" id="{B85545E8-191D-0D48-AEC9-2A81A2A5E7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533370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sp>
        <p:nvSpPr>
          <p:cNvPr id="100" name="Google Shape;100;p15"/>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a:t>Image search</a:t>
            </a:r>
          </a:p>
          <a:p>
            <a:pPr lvl="0" indent="-323850">
              <a:lnSpc>
                <a:spcPct val="150000"/>
              </a:lnSpc>
              <a:buSzPts val="1500"/>
            </a:pPr>
            <a:r>
              <a:rPr lang="en-US" altLang="zh-CN" dirty="0"/>
              <a:t>Queries showing image intent were second only to the navigational intent queries on desktops and tablets, and they were the most popular (42%) for mobile phone devices </a:t>
            </a:r>
          </a:p>
        </p:txBody>
      </p:sp>
      <p:sp>
        <p:nvSpPr>
          <p:cNvPr id="8" name="矩形 7">
            <a:extLst>
              <a:ext uri="{FF2B5EF4-FFF2-40B4-BE49-F238E27FC236}">
                <a16:creationId xmlns:a16="http://schemas.microsoft.com/office/drawing/2014/main" id="{5CEA9489-3078-CE46-AAEF-4B7CD96F566C}"/>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9" name="图片 8">
            <a:extLst>
              <a:ext uri="{FF2B5EF4-FFF2-40B4-BE49-F238E27FC236}">
                <a16:creationId xmlns:a16="http://schemas.microsoft.com/office/drawing/2014/main" id="{4847769E-D60F-9C4D-8283-DC9DEC6E7E12}"/>
              </a:ext>
            </a:extLst>
          </p:cNvPr>
          <p:cNvPicPr>
            <a:picLocks noChangeAspect="1"/>
          </p:cNvPicPr>
          <p:nvPr/>
        </p:nvPicPr>
        <p:blipFill>
          <a:blip r:embed="rId3"/>
          <a:stretch>
            <a:fillRect/>
          </a:stretch>
        </p:blipFill>
        <p:spPr>
          <a:xfrm>
            <a:off x="2737875" y="2571750"/>
            <a:ext cx="3668250" cy="1716125"/>
          </a:xfrm>
          <a:prstGeom prst="rect">
            <a:avLst/>
          </a:prstGeom>
        </p:spPr>
      </p:pic>
      <p:sp>
        <p:nvSpPr>
          <p:cNvPr id="10" name="Google Shape;100;p15">
            <a:extLst>
              <a:ext uri="{FF2B5EF4-FFF2-40B4-BE49-F238E27FC236}">
                <a16:creationId xmlns:a16="http://schemas.microsoft.com/office/drawing/2014/main" id="{D0072C5C-47D5-6641-BC3D-CC76B71DFFDF}"/>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Yong song et al. “Exploring and Exploiting User Search Behavior on Mobile and Tablet Devices to Improve Search Relevance” WWW 2013</a:t>
            </a:r>
          </a:p>
        </p:txBody>
      </p:sp>
      <p:sp>
        <p:nvSpPr>
          <p:cNvPr id="2" name="灯片编号占位符 1">
            <a:extLst>
              <a:ext uri="{FF2B5EF4-FFF2-40B4-BE49-F238E27FC236}">
                <a16:creationId xmlns:a16="http://schemas.microsoft.com/office/drawing/2014/main" id="{399A3EAC-4159-1140-A7ED-612220E04E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756059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User-centric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US" sz="1500" dirty="0"/>
              <a:t>How can we use behavior data to design evaluation metrics to better reflect user satisfaction in the context of vertical search?</a:t>
            </a:r>
            <a:endParaRPr sz="1500" dirty="0"/>
          </a:p>
        </p:txBody>
      </p:sp>
      <p:sp>
        <p:nvSpPr>
          <p:cNvPr id="2" name="灯片编号占位符 1">
            <a:extLst>
              <a:ext uri="{FF2B5EF4-FFF2-40B4-BE49-F238E27FC236}">
                <a16:creationId xmlns:a16="http://schemas.microsoft.com/office/drawing/2014/main" id="{F6C17D23-1032-944D-9F17-28BF5133F7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1349696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The role of </a:t>
            </a:r>
            <a:r>
              <a:rPr lang="zh-CN" altLang="en-US" dirty="0"/>
              <a:t> </a:t>
            </a:r>
            <a:r>
              <a:rPr lang="en-US" altLang="zh-CN" dirty="0"/>
              <a:t>image a</a:t>
            </a:r>
            <a:r>
              <a:rPr lang="en-US" dirty="0"/>
              <a:t>ttractiveness</a:t>
            </a:r>
            <a:endParaRPr dirty="0"/>
          </a:p>
        </p:txBody>
      </p:sp>
      <p:sp>
        <p:nvSpPr>
          <p:cNvPr id="124" name="Google Shape;124;p19"/>
          <p:cNvSpPr txBox="1">
            <a:spLocks noGrp="1"/>
          </p:cNvSpPr>
          <p:nvPr>
            <p:ph type="body" idx="1"/>
          </p:nvPr>
        </p:nvSpPr>
        <p:spPr>
          <a:xfrm>
            <a:off x="729450" y="1390824"/>
            <a:ext cx="7688700" cy="2938579"/>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Users generally pose a strong demand on the attractiveness of images</a:t>
            </a:r>
          </a:p>
          <a:p>
            <a:pPr marL="133350" lvl="0" indent="0">
              <a:lnSpc>
                <a:spcPct val="150000"/>
              </a:lnSpc>
              <a:buSzPts val="1500"/>
              <a:buNone/>
            </a:pPr>
            <a:endParaRPr lang="en-US"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Bo </a:t>
            </a:r>
            <a:r>
              <a:rPr lang="en-US" sz="1000" dirty="0" err="1">
                <a:solidFill>
                  <a:schemeClr val="accent1">
                    <a:lumMod val="60000"/>
                    <a:lumOff val="40000"/>
                  </a:schemeClr>
                </a:solidFill>
              </a:rPr>
              <a:t>Geng</a:t>
            </a:r>
            <a:r>
              <a:rPr lang="en-US" sz="1000" dirty="0">
                <a:solidFill>
                  <a:schemeClr val="accent1">
                    <a:lumMod val="60000"/>
                    <a:lumOff val="40000"/>
                  </a:schemeClr>
                </a:solidFill>
              </a:rPr>
              <a:t> et al. “The Role of Attractiveness in Web Image Search”.  MM 2011</a:t>
            </a:r>
            <a:endParaRPr lang="en-US" altLang="zh-CN" sz="1000" dirty="0">
              <a:solidFill>
                <a:schemeClr val="accent1">
                  <a:lumMod val="60000"/>
                  <a:lumOff val="40000"/>
                </a:schemeClr>
              </a:solidFill>
            </a:endParaRP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p:pic>
        <p:nvPicPr>
          <p:cNvPr id="3" name="图片 2">
            <a:extLst>
              <a:ext uri="{FF2B5EF4-FFF2-40B4-BE49-F238E27FC236}">
                <a16:creationId xmlns:a16="http://schemas.microsoft.com/office/drawing/2014/main" id="{F6EBEFF2-963E-DB41-AFFB-D9655743AE3B}"/>
              </a:ext>
            </a:extLst>
          </p:cNvPr>
          <p:cNvPicPr>
            <a:picLocks noChangeAspect="1"/>
          </p:cNvPicPr>
          <p:nvPr/>
        </p:nvPicPr>
        <p:blipFill>
          <a:blip r:embed="rId3"/>
          <a:stretch>
            <a:fillRect/>
          </a:stretch>
        </p:blipFill>
        <p:spPr>
          <a:xfrm>
            <a:off x="846623" y="1986670"/>
            <a:ext cx="2708340" cy="2478288"/>
          </a:xfrm>
          <a:prstGeom prst="rect">
            <a:avLst/>
          </a:prstGeom>
        </p:spPr>
      </p:pic>
      <p:pic>
        <p:nvPicPr>
          <p:cNvPr id="5" name="图片 4">
            <a:extLst>
              <a:ext uri="{FF2B5EF4-FFF2-40B4-BE49-F238E27FC236}">
                <a16:creationId xmlns:a16="http://schemas.microsoft.com/office/drawing/2014/main" id="{C66C8895-800B-C34E-B523-B3B06C50357C}"/>
              </a:ext>
            </a:extLst>
          </p:cNvPr>
          <p:cNvPicPr>
            <a:picLocks noChangeAspect="1"/>
          </p:cNvPicPr>
          <p:nvPr/>
        </p:nvPicPr>
        <p:blipFill>
          <a:blip r:embed="rId4"/>
          <a:stretch>
            <a:fillRect/>
          </a:stretch>
        </p:blipFill>
        <p:spPr>
          <a:xfrm>
            <a:off x="3831100" y="2124400"/>
            <a:ext cx="5045044" cy="2340558"/>
          </a:xfrm>
          <a:prstGeom prst="rect">
            <a:avLst/>
          </a:prstGeom>
        </p:spPr>
      </p:pic>
      <p:sp>
        <p:nvSpPr>
          <p:cNvPr id="2" name="灯片编号占位符 1">
            <a:extLst>
              <a:ext uri="{FF2B5EF4-FFF2-40B4-BE49-F238E27FC236}">
                <a16:creationId xmlns:a16="http://schemas.microsoft.com/office/drawing/2014/main" id="{D3BF80D8-BD6A-004F-8577-BA2CC4A519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Tree>
    <p:extLst>
      <p:ext uri="{BB962C8B-B14F-4D97-AF65-F5344CB8AC3E}">
        <p14:creationId xmlns:p14="http://schemas.microsoft.com/office/powerpoint/2010/main" val="4093493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Relevance judgments in image search</a:t>
            </a:r>
            <a:endParaRPr dirty="0"/>
          </a:p>
        </p:txBody>
      </p:sp>
      <p:sp>
        <p:nvSpPr>
          <p:cNvPr id="124" name="Google Shape;124;p19"/>
          <p:cNvSpPr txBox="1">
            <a:spLocks noGrp="1"/>
          </p:cNvSpPr>
          <p:nvPr>
            <p:ph type="body" idx="1"/>
          </p:nvPr>
        </p:nvSpPr>
        <p:spPr>
          <a:xfrm>
            <a:off x="729450" y="1390824"/>
            <a:ext cx="7688700" cy="2938579"/>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Topical relevance (3): Irrelevant (0),  Fairly relevant (1), Highly relevant (2)</a:t>
            </a:r>
          </a:p>
          <a:p>
            <a:pPr lvl="0" indent="-323850">
              <a:lnSpc>
                <a:spcPct val="150000"/>
              </a:lnSpc>
              <a:buSzPts val="1500"/>
            </a:pPr>
            <a:r>
              <a:rPr lang="en-US" dirty="0"/>
              <a:t>Image quality (5): Bad, Fair, Good, Professional, Exceptional</a:t>
            </a:r>
          </a:p>
          <a:p>
            <a:pPr indent="-323850">
              <a:lnSpc>
                <a:spcPct val="150000"/>
              </a:lnSpc>
              <a:buSzPts val="1500"/>
            </a:pPr>
            <a:r>
              <a:rPr lang="en-US" altLang="zh-CN" b="1" dirty="0"/>
              <a:t>Combined relevance (R) </a:t>
            </a:r>
            <a:r>
              <a:rPr lang="en-US" altLang="zh-CN" dirty="0"/>
              <a:t>: Topical relevance (TR) + Image quality (attractiveness) (I)</a:t>
            </a:r>
          </a:p>
          <a:p>
            <a:pPr lvl="0" indent="-323850">
              <a:lnSpc>
                <a:spcPct val="150000"/>
              </a:lnSpc>
              <a:buSzPts val="1500"/>
            </a:pPr>
            <a:endParaRPr lang="en-US" dirty="0"/>
          </a:p>
          <a:p>
            <a:pPr marL="133350" lvl="0" indent="0">
              <a:lnSpc>
                <a:spcPct val="150000"/>
              </a:lnSpc>
              <a:buSzPts val="1500"/>
              <a:buNone/>
            </a:pPr>
            <a:endParaRPr lang="en-US"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[1] Neil O’Hare et al. “Leveraging User Interaction Signals for Web Image Search”.  SIGIR 20</a:t>
            </a:r>
            <a:r>
              <a:rPr lang="en-US" altLang="zh-CN" sz="1000" dirty="0">
                <a:solidFill>
                  <a:schemeClr val="accent1">
                    <a:lumMod val="60000"/>
                    <a:lumOff val="40000"/>
                  </a:schemeClr>
                </a:solidFill>
              </a:rPr>
              <a:t>16</a:t>
            </a:r>
          </a:p>
          <a:p>
            <a:pPr marL="133350" indent="0">
              <a:buSzPts val="1500"/>
              <a:buNone/>
            </a:pPr>
            <a:r>
              <a:rPr lang="en-US" altLang="zh-CN" sz="1000" dirty="0">
                <a:solidFill>
                  <a:schemeClr val="accent1">
                    <a:lumMod val="60000"/>
                    <a:lumOff val="40000"/>
                  </a:schemeClr>
                </a:solidFill>
              </a:rPr>
              <a:t>[2] Fan Zhang et al. “How Well do Offline and Online Evaluation Metrics Measure User Satisfaction in Web Image Search?”.  SIGIR 2018</a:t>
            </a:r>
          </a:p>
          <a:p>
            <a:pPr marL="133350" indent="0">
              <a:buSzPts val="1500"/>
              <a:buNone/>
            </a:pPr>
            <a:endParaRPr lang="en-US" altLang="zh-CN" sz="1000" dirty="0">
              <a:solidFill>
                <a:schemeClr val="accent1">
                  <a:lumMod val="60000"/>
                  <a:lumOff val="40000"/>
                </a:schemeClr>
              </a:solidFill>
            </a:endParaRPr>
          </a:p>
          <a:p>
            <a:pPr marL="133350" indent="0">
              <a:buSzPts val="1500"/>
              <a:buNone/>
            </a:pPr>
            <a:endParaRPr lang="en-US" sz="1000" dirty="0">
              <a:solidFill>
                <a:schemeClr val="accent1">
                  <a:lumMod val="60000"/>
                  <a:lumOff val="40000"/>
                </a:schemeClr>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0A3B49B-A530-0E4C-938B-9FA3E97B411D}"/>
                  </a:ext>
                </a:extLst>
              </p:cNvPr>
              <p:cNvSpPr txBox="1"/>
              <p:nvPr/>
            </p:nvSpPr>
            <p:spPr>
              <a:xfrm>
                <a:off x="2074853" y="2860113"/>
                <a:ext cx="1342868" cy="661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300" smtClean="0">
                          <a:solidFill>
                            <a:schemeClr val="accent1"/>
                          </a:solidFill>
                          <a:latin typeface="Cambria Math" panose="02040503050406030204" pitchFamily="18" charset="0"/>
                          <a:ea typeface="Lato"/>
                          <a:cs typeface="Lato"/>
                          <a:sym typeface="Lato"/>
                        </a:rPr>
                        <m:t>R</m:t>
                      </m:r>
                      <m:r>
                        <a:rPr lang="en-US" altLang="zh-CN" sz="1300" b="0" i="0" smtClean="0">
                          <a:solidFill>
                            <a:schemeClr val="accent1"/>
                          </a:solidFill>
                          <a:latin typeface="Cambria Math" panose="02040503050406030204" pitchFamily="18" charset="0"/>
                          <a:ea typeface="Lato"/>
                          <a:cs typeface="Lato"/>
                          <a:sym typeface="Lato"/>
                        </a:rPr>
                        <m:t>=</m:t>
                      </m:r>
                      <m:d>
                        <m:dPr>
                          <m:begChr m:val="{"/>
                          <m:endChr m:val=""/>
                          <m:ctrlPr>
                            <a:rPr lang="en-US" altLang="zh-CN" sz="1300" i="1">
                              <a:solidFill>
                                <a:schemeClr val="accent1"/>
                              </a:solidFill>
                              <a:latin typeface="Cambria Math" panose="02040503050406030204" pitchFamily="18" charset="0"/>
                              <a:ea typeface="Lato"/>
                              <a:cs typeface="Lato"/>
                              <a:sym typeface="Lato"/>
                            </a:rPr>
                          </m:ctrlPr>
                        </m:dPr>
                        <m:e>
                          <m:eqArr>
                            <m:eqArrPr>
                              <m:ctrlPr>
                                <a:rPr lang="en-US" altLang="zh-CN" sz="1300" i="1">
                                  <a:solidFill>
                                    <a:schemeClr val="accent1"/>
                                  </a:solidFill>
                                  <a:latin typeface="Cambria Math" panose="02040503050406030204" pitchFamily="18" charset="0"/>
                                  <a:ea typeface="Lato"/>
                                  <a:cs typeface="Lato"/>
                                  <a:sym typeface="Lato"/>
                                </a:rPr>
                              </m:ctrlPr>
                            </m:eqArrPr>
                            <m:e>
                              <m:r>
                                <a:rPr lang="en-US" altLang="zh-CN" sz="1300">
                                  <a:solidFill>
                                    <a:schemeClr val="accent1"/>
                                  </a:solidFill>
                                  <a:latin typeface="Cambria Math" panose="02040503050406030204" pitchFamily="18" charset="0"/>
                                  <a:ea typeface="Lato"/>
                                  <a:cs typeface="Lato"/>
                                  <a:sym typeface="Lato"/>
                                </a:rPr>
                                <m:t>𝑇𝑅</m:t>
                              </m:r>
                              <m:r>
                                <a:rPr lang="en-US" altLang="zh-CN" sz="1300">
                                  <a:solidFill>
                                    <a:schemeClr val="accent1"/>
                                  </a:solidFill>
                                  <a:latin typeface="Cambria Math" panose="02040503050406030204" pitchFamily="18" charset="0"/>
                                  <a:ea typeface="Lato"/>
                                  <a:cs typeface="Lato"/>
                                  <a:sym typeface="Lato"/>
                                </a:rPr>
                                <m:t> </m:t>
                              </m:r>
                              <m:d>
                                <m:dPr>
                                  <m:ctrlPr>
                                    <a:rPr lang="en-US" altLang="zh-CN" sz="1300" i="1">
                                      <a:solidFill>
                                        <a:schemeClr val="accent1"/>
                                      </a:solidFill>
                                      <a:latin typeface="Cambria Math" panose="02040503050406030204" pitchFamily="18" charset="0"/>
                                      <a:ea typeface="Lato"/>
                                      <a:cs typeface="Lato"/>
                                      <a:sym typeface="Lato"/>
                                    </a:rPr>
                                  </m:ctrlPr>
                                </m:dPr>
                                <m:e>
                                  <m:r>
                                    <a:rPr lang="en-US" altLang="zh-CN" sz="1300">
                                      <a:solidFill>
                                        <a:schemeClr val="accent1"/>
                                      </a:solidFill>
                                      <a:latin typeface="Cambria Math" panose="02040503050406030204" pitchFamily="18" charset="0"/>
                                      <a:ea typeface="Lato"/>
                                      <a:cs typeface="Lato"/>
                                      <a:sym typeface="Lato"/>
                                    </a:rPr>
                                    <m:t>𝑇𝑅</m:t>
                                  </m:r>
                                  <m:r>
                                    <a:rPr lang="en-US" altLang="zh-CN" sz="1300">
                                      <a:solidFill>
                                        <a:schemeClr val="accent1"/>
                                      </a:solidFill>
                                      <a:latin typeface="Cambria Math" panose="02040503050406030204" pitchFamily="18" charset="0"/>
                                      <a:ea typeface="Lato"/>
                                      <a:cs typeface="Lato"/>
                                      <a:sym typeface="Lato"/>
                                    </a:rPr>
                                    <m:t>&lt;2</m:t>
                                  </m:r>
                                </m:e>
                              </m:d>
                            </m:e>
                            <m:e>
                              <m:r>
                                <a:rPr lang="en-US" altLang="zh-CN" sz="1300">
                                  <a:solidFill>
                                    <a:schemeClr val="accent1"/>
                                  </a:solidFill>
                                  <a:latin typeface="Cambria Math" panose="02040503050406030204" pitchFamily="18" charset="0"/>
                                  <a:ea typeface="Lato"/>
                                  <a:cs typeface="Lato"/>
                                  <a:sym typeface="Lato"/>
                                </a:rPr>
                                <m:t>𝐼</m:t>
                              </m:r>
                              <m:r>
                                <a:rPr lang="en-US" altLang="zh-CN" sz="1300">
                                  <a:solidFill>
                                    <a:schemeClr val="accent1"/>
                                  </a:solidFill>
                                  <a:latin typeface="Cambria Math" panose="02040503050406030204" pitchFamily="18" charset="0"/>
                                  <a:ea typeface="Lato"/>
                                  <a:cs typeface="Lato"/>
                                  <a:sym typeface="Lato"/>
                                </a:rPr>
                                <m:t> (</m:t>
                              </m:r>
                              <m:r>
                                <a:rPr lang="en-US" altLang="zh-CN" sz="1300">
                                  <a:solidFill>
                                    <a:schemeClr val="accent1"/>
                                  </a:solidFill>
                                  <a:latin typeface="Cambria Math" panose="02040503050406030204" pitchFamily="18" charset="0"/>
                                  <a:ea typeface="Lato"/>
                                  <a:cs typeface="Lato"/>
                                  <a:sym typeface="Lato"/>
                                </a:rPr>
                                <m:t>𝑇𝑅</m:t>
                              </m:r>
                              <m:r>
                                <a:rPr lang="en-US" altLang="zh-CN" sz="1300">
                                  <a:solidFill>
                                    <a:schemeClr val="accent1"/>
                                  </a:solidFill>
                                  <a:latin typeface="Cambria Math" panose="02040503050406030204" pitchFamily="18" charset="0"/>
                                  <a:ea typeface="Lato"/>
                                  <a:cs typeface="Lato"/>
                                  <a:sym typeface="Lato"/>
                                </a:rPr>
                                <m:t>=2)</m:t>
                              </m:r>
                            </m:e>
                          </m:eqArr>
                        </m:e>
                      </m:d>
                    </m:oMath>
                  </m:oMathPara>
                </a14:m>
                <a:endParaRPr lang="en-US" altLang="zh-CN" sz="1300" dirty="0">
                  <a:solidFill>
                    <a:schemeClr val="accent1"/>
                  </a:solidFill>
                  <a:latin typeface="Lato"/>
                  <a:ea typeface="Lato"/>
                  <a:cs typeface="Lato"/>
                  <a:sym typeface="Lato"/>
                </a:endParaRPr>
              </a:p>
              <a:p>
                <a:endParaRPr kumimoji="1" lang="zh-CN" altLang="en-US" dirty="0"/>
              </a:p>
            </p:txBody>
          </p:sp>
        </mc:Choice>
        <mc:Fallback xmlns="">
          <p:sp>
            <p:nvSpPr>
              <p:cNvPr id="2" name="文本框 1">
                <a:extLst>
                  <a:ext uri="{FF2B5EF4-FFF2-40B4-BE49-F238E27FC236}">
                    <a16:creationId xmlns:a16="http://schemas.microsoft.com/office/drawing/2014/main" id="{10A3B49B-A530-0E4C-938B-9FA3E97B411D}"/>
                  </a:ext>
                </a:extLst>
              </p:cNvPr>
              <p:cNvSpPr txBox="1">
                <a:spLocks noRot="1" noChangeAspect="1" noMove="1" noResize="1" noEditPoints="1" noAdjustHandles="1" noChangeArrowheads="1" noChangeShapeType="1" noTextEdit="1"/>
              </p:cNvSpPr>
              <p:nvPr/>
            </p:nvSpPr>
            <p:spPr>
              <a:xfrm>
                <a:off x="2074853" y="2860113"/>
                <a:ext cx="1342868" cy="661720"/>
              </a:xfrm>
              <a:prstGeom prst="rect">
                <a:avLst/>
              </a:prstGeom>
              <a:blipFill>
                <a:blip r:embed="rId3"/>
                <a:stretch>
                  <a:fillRect l="-36449" t="-150943" b="-186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5B3565A-CDA0-384D-970D-D759B1BEED31}"/>
                  </a:ext>
                </a:extLst>
              </p:cNvPr>
              <p:cNvSpPr txBox="1"/>
              <p:nvPr/>
            </p:nvSpPr>
            <p:spPr>
              <a:xfrm>
                <a:off x="5101500" y="2983224"/>
                <a:ext cx="1094082"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300" smtClean="0">
                          <a:solidFill>
                            <a:schemeClr val="accent1"/>
                          </a:solidFill>
                          <a:latin typeface="Cambria Math" panose="02040503050406030204" pitchFamily="18" charset="0"/>
                          <a:ea typeface="Lato"/>
                          <a:cs typeface="Lato"/>
                          <a:sym typeface="Lato"/>
                        </a:rPr>
                        <m:t>R</m:t>
                      </m:r>
                      <m:r>
                        <a:rPr lang="en-US" altLang="zh-CN" sz="1300" b="0" i="0" smtClean="0">
                          <a:solidFill>
                            <a:schemeClr val="accent1"/>
                          </a:solidFill>
                          <a:latin typeface="Cambria Math" panose="02040503050406030204" pitchFamily="18" charset="0"/>
                          <a:ea typeface="Lato"/>
                          <a:cs typeface="Lato"/>
                          <a:sym typeface="Lato"/>
                        </a:rPr>
                        <m:t>=</m:t>
                      </m:r>
                      <m:r>
                        <m:rPr>
                          <m:sty m:val="p"/>
                        </m:rPr>
                        <a:rPr lang="en-US" altLang="zh-CN" sz="1300" b="0" i="0" smtClean="0">
                          <a:solidFill>
                            <a:schemeClr val="accent1"/>
                          </a:solidFill>
                          <a:latin typeface="Cambria Math" panose="02040503050406030204" pitchFamily="18" charset="0"/>
                          <a:ea typeface="Lato"/>
                          <a:cs typeface="Lato"/>
                          <a:sym typeface="Lato"/>
                        </a:rPr>
                        <m:t>min</m:t>
                      </m:r>
                      <m:r>
                        <a:rPr lang="en-US" altLang="zh-CN" sz="1300" b="0" i="0" smtClean="0">
                          <a:solidFill>
                            <a:schemeClr val="accent1"/>
                          </a:solidFill>
                          <a:latin typeface="Cambria Math" panose="02040503050406030204" pitchFamily="18" charset="0"/>
                          <a:ea typeface="Lato"/>
                          <a:cs typeface="Lato"/>
                          <a:sym typeface="Lato"/>
                        </a:rPr>
                        <m:t>(</m:t>
                      </m:r>
                      <m:r>
                        <m:rPr>
                          <m:sty m:val="p"/>
                        </m:rPr>
                        <a:rPr lang="en-US" altLang="zh-CN" sz="1300" b="0" i="0" smtClean="0">
                          <a:solidFill>
                            <a:schemeClr val="accent1"/>
                          </a:solidFill>
                          <a:latin typeface="Cambria Math" panose="02040503050406030204" pitchFamily="18" charset="0"/>
                          <a:ea typeface="Lato"/>
                          <a:cs typeface="Lato"/>
                          <a:sym typeface="Lato"/>
                        </a:rPr>
                        <m:t>TR</m:t>
                      </m:r>
                      <m:r>
                        <a:rPr lang="en-US" altLang="zh-CN" sz="1300" b="0" i="0" smtClean="0">
                          <a:solidFill>
                            <a:schemeClr val="accent1"/>
                          </a:solidFill>
                          <a:latin typeface="Cambria Math" panose="02040503050406030204" pitchFamily="18" charset="0"/>
                          <a:ea typeface="Lato"/>
                          <a:cs typeface="Lato"/>
                          <a:sym typeface="Lato"/>
                        </a:rPr>
                        <m:t>, </m:t>
                      </m:r>
                      <m:r>
                        <m:rPr>
                          <m:sty m:val="p"/>
                        </m:rPr>
                        <a:rPr lang="en-US" altLang="zh-CN" sz="1300" b="0" i="0" smtClean="0">
                          <a:solidFill>
                            <a:schemeClr val="accent1"/>
                          </a:solidFill>
                          <a:latin typeface="Cambria Math" panose="02040503050406030204" pitchFamily="18" charset="0"/>
                          <a:ea typeface="Lato"/>
                          <a:cs typeface="Lato"/>
                          <a:sym typeface="Lato"/>
                        </a:rPr>
                        <m:t>I</m:t>
                      </m:r>
                      <m:r>
                        <a:rPr lang="en-US" altLang="zh-CN" sz="1300" b="0" i="0" smtClean="0">
                          <a:solidFill>
                            <a:schemeClr val="accent1"/>
                          </a:solidFill>
                          <a:latin typeface="Cambria Math" panose="02040503050406030204" pitchFamily="18" charset="0"/>
                          <a:ea typeface="Lato"/>
                          <a:cs typeface="Lato"/>
                          <a:sym typeface="Lato"/>
                        </a:rPr>
                        <m:t>)</m:t>
                      </m:r>
                    </m:oMath>
                  </m:oMathPara>
                </a14:m>
                <a:endParaRPr lang="en-US" altLang="zh-CN" sz="1300" dirty="0">
                  <a:solidFill>
                    <a:schemeClr val="accent1"/>
                  </a:solidFill>
                  <a:latin typeface="Lato"/>
                  <a:ea typeface="Lato"/>
                  <a:cs typeface="Lato"/>
                  <a:sym typeface="Lato"/>
                </a:endParaRPr>
              </a:p>
              <a:p>
                <a:endParaRPr kumimoji="1" lang="zh-CN" altLang="en-US" dirty="0"/>
              </a:p>
            </p:txBody>
          </p:sp>
        </mc:Choice>
        <mc:Fallback xmlns="">
          <p:sp>
            <p:nvSpPr>
              <p:cNvPr id="10" name="文本框 9">
                <a:extLst>
                  <a:ext uri="{FF2B5EF4-FFF2-40B4-BE49-F238E27FC236}">
                    <a16:creationId xmlns:a16="http://schemas.microsoft.com/office/drawing/2014/main" id="{85B3565A-CDA0-384D-970D-D759B1BEED31}"/>
                  </a:ext>
                </a:extLst>
              </p:cNvPr>
              <p:cNvSpPr txBox="1">
                <a:spLocks noRot="1" noChangeAspect="1" noMove="1" noResize="1" noEditPoints="1" noAdjustHandles="1" noChangeArrowheads="1" noChangeShapeType="1" noTextEdit="1"/>
              </p:cNvSpPr>
              <p:nvPr/>
            </p:nvSpPr>
            <p:spPr>
              <a:xfrm>
                <a:off x="5101500" y="2983224"/>
                <a:ext cx="1094082" cy="415498"/>
              </a:xfrm>
              <a:prstGeom prst="rect">
                <a:avLst/>
              </a:prstGeom>
              <a:blipFill>
                <a:blip r:embed="rId4"/>
                <a:stretch>
                  <a:fillRect l="-3448" r="-4598"/>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BE1235B0-3268-C341-B8E0-521C6FCF2C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1520239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Offline vs Online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dirty="0"/>
              <a:t>Offline M</a:t>
            </a:r>
            <a:r>
              <a:rPr lang="en-US" dirty="0"/>
              <a:t>etrics based on </a:t>
            </a:r>
            <a:r>
              <a:rPr lang="en-US" b="1" dirty="0"/>
              <a:t>combined relevance </a:t>
            </a:r>
            <a:r>
              <a:rPr lang="en-US" dirty="0"/>
              <a:t>have much higher correlation than that based on solely topical relevance or image quality judgments</a:t>
            </a:r>
          </a:p>
          <a:p>
            <a:pPr lvl="0" indent="-323850">
              <a:lnSpc>
                <a:spcPct val="150000"/>
              </a:lnSpc>
              <a:buSzPts val="1500"/>
            </a:pPr>
            <a:r>
              <a:rPr lang="en-US" dirty="0"/>
              <a:t>Considering gird-based information is beneficial for evaluation metrics</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Fan Zhang et al. “How Well do Offline and Online Evaluation Metrics Measure User Satisfaction in Web Image Search?”.  SIGIR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pic>
        <p:nvPicPr>
          <p:cNvPr id="8" name="图片 7">
            <a:extLst>
              <a:ext uri="{FF2B5EF4-FFF2-40B4-BE49-F238E27FC236}">
                <a16:creationId xmlns:a16="http://schemas.microsoft.com/office/drawing/2014/main" id="{DBADC1D1-5C73-8E4F-92D4-8E60DF3C35D6}"/>
              </a:ext>
            </a:extLst>
          </p:cNvPr>
          <p:cNvPicPr>
            <a:picLocks noChangeAspect="1"/>
          </p:cNvPicPr>
          <p:nvPr/>
        </p:nvPicPr>
        <p:blipFill>
          <a:blip r:embed="rId3"/>
          <a:stretch>
            <a:fillRect/>
          </a:stretch>
        </p:blipFill>
        <p:spPr>
          <a:xfrm>
            <a:off x="888353" y="2642674"/>
            <a:ext cx="3581011" cy="1655028"/>
          </a:xfrm>
          <a:prstGeom prst="rect">
            <a:avLst/>
          </a:prstGeom>
        </p:spPr>
      </p:pic>
      <p:pic>
        <p:nvPicPr>
          <p:cNvPr id="9" name="图片 8">
            <a:extLst>
              <a:ext uri="{FF2B5EF4-FFF2-40B4-BE49-F238E27FC236}">
                <a16:creationId xmlns:a16="http://schemas.microsoft.com/office/drawing/2014/main" id="{21E758D4-1664-3E4C-9D33-C54D70727341}"/>
              </a:ext>
            </a:extLst>
          </p:cNvPr>
          <p:cNvPicPr>
            <a:picLocks noChangeAspect="1"/>
          </p:cNvPicPr>
          <p:nvPr/>
        </p:nvPicPr>
        <p:blipFill>
          <a:blip r:embed="rId4"/>
          <a:stretch>
            <a:fillRect/>
          </a:stretch>
        </p:blipFill>
        <p:spPr>
          <a:xfrm>
            <a:off x="4674638" y="2642672"/>
            <a:ext cx="3795666" cy="1655029"/>
          </a:xfrm>
          <a:prstGeom prst="rect">
            <a:avLst/>
          </a:prstGeom>
        </p:spPr>
      </p:pic>
      <p:sp>
        <p:nvSpPr>
          <p:cNvPr id="2" name="灯片编号占位符 1">
            <a:extLst>
              <a:ext uri="{FF2B5EF4-FFF2-40B4-BE49-F238E27FC236}">
                <a16:creationId xmlns:a16="http://schemas.microsoft.com/office/drawing/2014/main" id="{1F18C8D3-C054-F34B-85C2-026E240A3A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2931881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Offline vs Online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dirty="0"/>
              <a:t>Online evaluation metrics</a:t>
            </a:r>
          </a:p>
          <a:p>
            <a:pPr lvl="0" indent="-323850">
              <a:lnSpc>
                <a:spcPct val="150000"/>
              </a:lnSpc>
              <a:buSzPts val="1500"/>
            </a:pPr>
            <a:endParaRPr lang="en-US" dirty="0"/>
          </a:p>
          <a:p>
            <a:pPr lvl="0" indent="-323850">
              <a:lnSpc>
                <a:spcPct val="150000"/>
              </a:lnSpc>
              <a:buSzPts val="1500"/>
            </a:pPr>
            <a:endParaRPr lang="en-US" dirty="0"/>
          </a:p>
          <a:p>
            <a:pPr lvl="0" indent="-323850">
              <a:lnSpc>
                <a:spcPct val="150000"/>
              </a:lnSpc>
              <a:buSzPts val="1500"/>
            </a:pPr>
            <a:endParaRPr lang="en-US" dirty="0"/>
          </a:p>
          <a:p>
            <a:pPr lvl="0" indent="-323850">
              <a:lnSpc>
                <a:spcPct val="150000"/>
              </a:lnSpc>
              <a:buSzPts val="1500"/>
            </a:pPr>
            <a:endParaRPr lang="en-US" dirty="0"/>
          </a:p>
          <a:p>
            <a:pPr lvl="0" indent="-323850">
              <a:lnSpc>
                <a:spcPct val="150000"/>
              </a:lnSpc>
              <a:buSzPts val="1500"/>
            </a:pPr>
            <a:endParaRPr lang="en-US" dirty="0"/>
          </a:p>
          <a:p>
            <a:pPr lvl="0" indent="-323850">
              <a:lnSpc>
                <a:spcPct val="150000"/>
              </a:lnSpc>
              <a:buSzPts val="1500"/>
            </a:pPr>
            <a:endParaRPr lang="en-US"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Fan Zhang et al. “How Well do Offline and Online Evaluation Metrics Measure User Satisfaction in Web Image Search?”.  SIGIR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pic>
        <p:nvPicPr>
          <p:cNvPr id="2" name="图片 1">
            <a:extLst>
              <a:ext uri="{FF2B5EF4-FFF2-40B4-BE49-F238E27FC236}">
                <a16:creationId xmlns:a16="http://schemas.microsoft.com/office/drawing/2014/main" id="{8CDBAD45-70B4-3F4C-9055-1A64BE593327}"/>
              </a:ext>
            </a:extLst>
          </p:cNvPr>
          <p:cNvPicPr>
            <a:picLocks noChangeAspect="1"/>
          </p:cNvPicPr>
          <p:nvPr/>
        </p:nvPicPr>
        <p:blipFill>
          <a:blip r:embed="rId3"/>
          <a:stretch>
            <a:fillRect/>
          </a:stretch>
        </p:blipFill>
        <p:spPr>
          <a:xfrm>
            <a:off x="2108718" y="1830045"/>
            <a:ext cx="4926563" cy="1230538"/>
          </a:xfrm>
          <a:prstGeom prst="rect">
            <a:avLst/>
          </a:prstGeom>
        </p:spPr>
      </p:pic>
      <p:pic>
        <p:nvPicPr>
          <p:cNvPr id="3" name="图片 2">
            <a:extLst>
              <a:ext uri="{FF2B5EF4-FFF2-40B4-BE49-F238E27FC236}">
                <a16:creationId xmlns:a16="http://schemas.microsoft.com/office/drawing/2014/main" id="{0C12E03A-7590-4848-BDF5-C86B5232D7EC}"/>
              </a:ext>
            </a:extLst>
          </p:cNvPr>
          <p:cNvPicPr>
            <a:picLocks noChangeAspect="1"/>
          </p:cNvPicPr>
          <p:nvPr/>
        </p:nvPicPr>
        <p:blipFill>
          <a:blip r:embed="rId4"/>
          <a:stretch>
            <a:fillRect/>
          </a:stretch>
        </p:blipFill>
        <p:spPr>
          <a:xfrm>
            <a:off x="2715207" y="3164569"/>
            <a:ext cx="3713583" cy="1348331"/>
          </a:xfrm>
          <a:prstGeom prst="rect">
            <a:avLst/>
          </a:prstGeom>
        </p:spPr>
      </p:pic>
      <p:sp>
        <p:nvSpPr>
          <p:cNvPr id="5" name="灯片编号占位符 4">
            <a:extLst>
              <a:ext uri="{FF2B5EF4-FFF2-40B4-BE49-F238E27FC236}">
                <a16:creationId xmlns:a16="http://schemas.microsoft.com/office/drawing/2014/main" id="{0DD92BA3-C3DA-AE42-9B9F-81E71628AC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Tree>
    <p:extLst>
      <p:ext uri="{BB962C8B-B14F-4D97-AF65-F5344CB8AC3E}">
        <p14:creationId xmlns:p14="http://schemas.microsoft.com/office/powerpoint/2010/main" val="3351166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Offline vs Online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Offline vs Online evaluation metrics in different search intent scenarios</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Fan Zhang et al. “How Well do Offline and Online Evaluation Metrics Measure User Satisfaction in Web Image Search?”.  SIGIR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pic>
        <p:nvPicPr>
          <p:cNvPr id="2" name="图片 1">
            <a:extLst>
              <a:ext uri="{FF2B5EF4-FFF2-40B4-BE49-F238E27FC236}">
                <a16:creationId xmlns:a16="http://schemas.microsoft.com/office/drawing/2014/main" id="{2E6E839B-4909-2645-9BF1-5149CACA8061}"/>
              </a:ext>
            </a:extLst>
          </p:cNvPr>
          <p:cNvPicPr>
            <a:picLocks noChangeAspect="1"/>
          </p:cNvPicPr>
          <p:nvPr/>
        </p:nvPicPr>
        <p:blipFill>
          <a:blip r:embed="rId3"/>
          <a:stretch>
            <a:fillRect/>
          </a:stretch>
        </p:blipFill>
        <p:spPr>
          <a:xfrm>
            <a:off x="581891" y="2571750"/>
            <a:ext cx="4656883" cy="948786"/>
          </a:xfrm>
          <a:prstGeom prst="rect">
            <a:avLst/>
          </a:prstGeom>
        </p:spPr>
      </p:pic>
      <p:pic>
        <p:nvPicPr>
          <p:cNvPr id="3" name="图片 2">
            <a:extLst>
              <a:ext uri="{FF2B5EF4-FFF2-40B4-BE49-F238E27FC236}">
                <a16:creationId xmlns:a16="http://schemas.microsoft.com/office/drawing/2014/main" id="{75A249C7-064C-7D43-9E2A-D50ECE695AE8}"/>
              </a:ext>
            </a:extLst>
          </p:cNvPr>
          <p:cNvPicPr>
            <a:picLocks noChangeAspect="1"/>
          </p:cNvPicPr>
          <p:nvPr/>
        </p:nvPicPr>
        <p:blipFill>
          <a:blip r:embed="rId4"/>
          <a:stretch>
            <a:fillRect/>
          </a:stretch>
        </p:blipFill>
        <p:spPr>
          <a:xfrm>
            <a:off x="5386333" y="1915592"/>
            <a:ext cx="3155954" cy="2261101"/>
          </a:xfrm>
          <a:prstGeom prst="rect">
            <a:avLst/>
          </a:prstGeom>
        </p:spPr>
      </p:pic>
      <p:sp>
        <p:nvSpPr>
          <p:cNvPr id="5" name="灯片编号占位符 4">
            <a:extLst>
              <a:ext uri="{FF2B5EF4-FFF2-40B4-BE49-F238E27FC236}">
                <a16:creationId xmlns:a16="http://schemas.microsoft.com/office/drawing/2014/main" id="{3F8D9993-280B-B640-90A7-32494F776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Tree>
    <p:extLst>
      <p:ext uri="{BB962C8B-B14F-4D97-AF65-F5344CB8AC3E}">
        <p14:creationId xmlns:p14="http://schemas.microsoft.com/office/powerpoint/2010/main" val="885462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Fine-grained relevance scale</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S100 Topical relevance vs. S4 Topical relevance</a:t>
            </a:r>
          </a:p>
          <a:p>
            <a:pPr lvl="0" indent="-323850">
              <a:lnSpc>
                <a:spcPct val="150000"/>
              </a:lnSpc>
              <a:buSzPts val="1500"/>
            </a:pPr>
            <a:r>
              <a:rPr lang="en-US" altLang="zh-CN" dirty="0"/>
              <a:t>Combined relevance (CR), Topical relevance (TR), Image quality (IQ)</a:t>
            </a:r>
            <a:endParaRPr lang="en-US"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Yunqiu</a:t>
            </a:r>
            <a:r>
              <a:rPr lang="en-US" sz="1000" dirty="0">
                <a:solidFill>
                  <a:schemeClr val="accent1">
                    <a:lumMod val="60000"/>
                    <a:lumOff val="40000"/>
                  </a:schemeClr>
                </a:solidFill>
              </a:rPr>
              <a:t> Shao et al. “On Annotation Methodologies for Image Search Evaluation”.  TOIS 20</a:t>
            </a:r>
            <a:r>
              <a:rPr lang="en-US" altLang="zh-CN" sz="1000" dirty="0">
                <a:solidFill>
                  <a:schemeClr val="accent1">
                    <a:lumMod val="60000"/>
                    <a:lumOff val="40000"/>
                  </a:schemeClr>
                </a:solidFill>
              </a:rPr>
              <a:t>19</a:t>
            </a:r>
            <a:endParaRPr lang="en-US" sz="1000" dirty="0">
              <a:solidFill>
                <a:schemeClr val="accent1">
                  <a:lumMod val="60000"/>
                  <a:lumOff val="40000"/>
                </a:schemeClr>
              </a:solidFill>
            </a:endParaRPr>
          </a:p>
        </p:txBody>
      </p:sp>
      <p:pic>
        <p:nvPicPr>
          <p:cNvPr id="8" name="图片 7">
            <a:extLst>
              <a:ext uri="{FF2B5EF4-FFF2-40B4-BE49-F238E27FC236}">
                <a16:creationId xmlns:a16="http://schemas.microsoft.com/office/drawing/2014/main" id="{B9675DC2-0ED9-BE4E-89C8-5835C9493946}"/>
              </a:ext>
            </a:extLst>
          </p:cNvPr>
          <p:cNvPicPr>
            <a:picLocks noChangeAspect="1"/>
          </p:cNvPicPr>
          <p:nvPr/>
        </p:nvPicPr>
        <p:blipFill>
          <a:blip r:embed="rId3"/>
          <a:stretch>
            <a:fillRect/>
          </a:stretch>
        </p:blipFill>
        <p:spPr>
          <a:xfrm>
            <a:off x="4093124" y="2441896"/>
            <a:ext cx="2896158" cy="1742604"/>
          </a:xfrm>
          <a:prstGeom prst="rect">
            <a:avLst/>
          </a:prstGeom>
        </p:spPr>
      </p:pic>
      <p:sp>
        <p:nvSpPr>
          <p:cNvPr id="2" name="灯片编号占位符 1">
            <a:extLst>
              <a:ext uri="{FF2B5EF4-FFF2-40B4-BE49-F238E27FC236}">
                <a16:creationId xmlns:a16="http://schemas.microsoft.com/office/drawing/2014/main" id="{EDE65ADA-D3FC-204A-AD4D-3C62CC2D96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pic>
        <p:nvPicPr>
          <p:cNvPr id="3" name="图片 2">
            <a:extLst>
              <a:ext uri="{FF2B5EF4-FFF2-40B4-BE49-F238E27FC236}">
                <a16:creationId xmlns:a16="http://schemas.microsoft.com/office/drawing/2014/main" id="{B9769B6F-479B-764B-8093-C4DE2013AADC}"/>
              </a:ext>
            </a:extLst>
          </p:cNvPr>
          <p:cNvPicPr>
            <a:picLocks noChangeAspect="1"/>
          </p:cNvPicPr>
          <p:nvPr/>
        </p:nvPicPr>
        <p:blipFill>
          <a:blip r:embed="rId4"/>
          <a:stretch>
            <a:fillRect/>
          </a:stretch>
        </p:blipFill>
        <p:spPr>
          <a:xfrm>
            <a:off x="1305374" y="3032490"/>
            <a:ext cx="2380684" cy="561415"/>
          </a:xfrm>
          <a:prstGeom prst="rect">
            <a:avLst/>
          </a:prstGeom>
        </p:spPr>
      </p:pic>
    </p:spTree>
    <p:extLst>
      <p:ext uri="{BB962C8B-B14F-4D97-AF65-F5344CB8AC3E}">
        <p14:creationId xmlns:p14="http://schemas.microsoft.com/office/powerpoint/2010/main" val="817725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Grid-based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Evaluation framework</a:t>
            </a:r>
          </a:p>
          <a:p>
            <a:pPr lvl="0" indent="-323850">
              <a:lnSpc>
                <a:spcPct val="150000"/>
              </a:lnSpc>
              <a:buSzPts val="1500"/>
            </a:pPr>
            <a:endParaRPr lang="en-US" dirty="0"/>
          </a:p>
          <a:p>
            <a:pPr lvl="0" indent="-323850">
              <a:lnSpc>
                <a:spcPct val="150000"/>
              </a:lnSpc>
              <a:buSzPts val="1500"/>
            </a:pPr>
            <a:endParaRPr lang="en-US" dirty="0"/>
          </a:p>
          <a:p>
            <a:pPr lvl="0" indent="-323850">
              <a:lnSpc>
                <a:spcPct val="150000"/>
              </a:lnSpc>
              <a:buSzPts val="1500"/>
            </a:pPr>
            <a:r>
              <a:rPr lang="en-US" dirty="0"/>
              <a:t>RBP, DCG, ERR</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“Grid-based Evaluation Metrics for Web Image Search”. </a:t>
            </a:r>
            <a:r>
              <a:rPr lang="en-US" sz="1000" dirty="0" err="1">
                <a:solidFill>
                  <a:schemeClr val="accent1">
                    <a:lumMod val="60000"/>
                    <a:lumOff val="40000"/>
                  </a:schemeClr>
                </a:solidFill>
              </a:rPr>
              <a:t>theWebConf</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19</a:t>
            </a:r>
            <a:endParaRPr lang="en-US" sz="1000" dirty="0">
              <a:solidFill>
                <a:schemeClr val="accent1">
                  <a:lumMod val="60000"/>
                  <a:lumOff val="40000"/>
                </a:schemeClr>
              </a:solidFill>
            </a:endParaRPr>
          </a:p>
        </p:txBody>
      </p:sp>
      <p:pic>
        <p:nvPicPr>
          <p:cNvPr id="2" name="图片 1">
            <a:extLst>
              <a:ext uri="{FF2B5EF4-FFF2-40B4-BE49-F238E27FC236}">
                <a16:creationId xmlns:a16="http://schemas.microsoft.com/office/drawing/2014/main" id="{DA64D705-9404-2246-B74B-5E0CCF63A3B1}"/>
              </a:ext>
            </a:extLst>
          </p:cNvPr>
          <p:cNvPicPr>
            <a:picLocks noChangeAspect="1"/>
          </p:cNvPicPr>
          <p:nvPr/>
        </p:nvPicPr>
        <p:blipFill>
          <a:blip r:embed="rId3"/>
          <a:stretch>
            <a:fillRect/>
          </a:stretch>
        </p:blipFill>
        <p:spPr>
          <a:xfrm>
            <a:off x="3014889" y="1798581"/>
            <a:ext cx="3114221" cy="595887"/>
          </a:xfrm>
          <a:prstGeom prst="rect">
            <a:avLst/>
          </a:prstGeom>
        </p:spPr>
      </p:pic>
      <p:pic>
        <p:nvPicPr>
          <p:cNvPr id="3" name="图片 2">
            <a:extLst>
              <a:ext uri="{FF2B5EF4-FFF2-40B4-BE49-F238E27FC236}">
                <a16:creationId xmlns:a16="http://schemas.microsoft.com/office/drawing/2014/main" id="{D1F2E6B7-5C22-6A41-9043-39CAD99F5364}"/>
              </a:ext>
            </a:extLst>
          </p:cNvPr>
          <p:cNvPicPr>
            <a:picLocks noChangeAspect="1"/>
          </p:cNvPicPr>
          <p:nvPr/>
        </p:nvPicPr>
        <p:blipFill>
          <a:blip r:embed="rId4"/>
          <a:stretch>
            <a:fillRect/>
          </a:stretch>
        </p:blipFill>
        <p:spPr>
          <a:xfrm>
            <a:off x="3322799" y="2935509"/>
            <a:ext cx="2482828" cy="502753"/>
          </a:xfrm>
          <a:prstGeom prst="rect">
            <a:avLst/>
          </a:prstGeom>
        </p:spPr>
      </p:pic>
      <p:pic>
        <p:nvPicPr>
          <p:cNvPr id="5" name="图片 4">
            <a:extLst>
              <a:ext uri="{FF2B5EF4-FFF2-40B4-BE49-F238E27FC236}">
                <a16:creationId xmlns:a16="http://schemas.microsoft.com/office/drawing/2014/main" id="{D5E1ABF0-66A0-914D-99CF-F3EB03791979}"/>
              </a:ext>
            </a:extLst>
          </p:cNvPr>
          <p:cNvPicPr>
            <a:picLocks noChangeAspect="1"/>
          </p:cNvPicPr>
          <p:nvPr/>
        </p:nvPicPr>
        <p:blipFill>
          <a:blip r:embed="rId5"/>
          <a:stretch>
            <a:fillRect/>
          </a:stretch>
        </p:blipFill>
        <p:spPr>
          <a:xfrm>
            <a:off x="6243021" y="2869916"/>
            <a:ext cx="1719295" cy="5908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F0957B3-5CBF-5445-942A-2293F5A17888}"/>
                  </a:ext>
                </a:extLst>
              </p:cNvPr>
              <p:cNvSpPr txBox="1"/>
              <p:nvPr/>
            </p:nvSpPr>
            <p:spPr>
              <a:xfrm>
                <a:off x="1797504" y="3057594"/>
                <a:ext cx="107907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accent1"/>
                              </a:solidFill>
                              <a:latin typeface="Cambria Math" panose="02040503050406030204" pitchFamily="18" charset="0"/>
                            </a:rPr>
                          </m:ctrlPr>
                        </m:sSubPr>
                        <m:e>
                          <m:r>
                            <a:rPr kumimoji="1" lang="en-US" altLang="zh-CN" b="0" i="1" smtClean="0">
                              <a:solidFill>
                                <a:schemeClr val="accent1"/>
                              </a:solidFill>
                              <a:latin typeface="Cambria Math" panose="02040503050406030204" pitchFamily="18" charset="0"/>
                            </a:rPr>
                            <m:t>𝐶</m:t>
                          </m:r>
                        </m:e>
                        <m:sub>
                          <m:r>
                            <a:rPr kumimoji="1" lang="en-US" altLang="zh-CN" b="0" i="1" smtClean="0">
                              <a:solidFill>
                                <a:schemeClr val="accent1"/>
                              </a:solidFill>
                              <a:latin typeface="Cambria Math" panose="02040503050406030204" pitchFamily="18" charset="0"/>
                            </a:rPr>
                            <m:t>𝑖</m:t>
                          </m:r>
                        </m:sub>
                      </m:sSub>
                      <m:d>
                        <m:dPr>
                          <m:ctrlPr>
                            <a:rPr kumimoji="1" lang="en-US" altLang="zh-CN" b="0" i="1" smtClean="0">
                              <a:solidFill>
                                <a:schemeClr val="accent1"/>
                              </a:solidFill>
                              <a:latin typeface="Cambria Math" panose="02040503050406030204" pitchFamily="18" charset="0"/>
                            </a:rPr>
                          </m:ctrlPr>
                        </m:dPr>
                        <m:e>
                          <m:r>
                            <a:rPr kumimoji="1" lang="en-US" altLang="zh-CN" b="0" i="1" smtClean="0">
                              <a:solidFill>
                                <a:schemeClr val="accent1"/>
                              </a:solidFill>
                              <a:latin typeface="Cambria Math" panose="02040503050406030204" pitchFamily="18" charset="0"/>
                            </a:rPr>
                            <m:t>𝑅𝐵𝑃</m:t>
                          </m:r>
                        </m:e>
                      </m:d>
                      <m:r>
                        <a:rPr kumimoji="1" lang="en-US" altLang="zh-CN" b="0" i="1" smtClean="0">
                          <a:solidFill>
                            <a:schemeClr val="accent1"/>
                          </a:solidFill>
                          <a:latin typeface="Cambria Math" panose="02040503050406030204" pitchFamily="18" charset="0"/>
                        </a:rPr>
                        <m:t>= </m:t>
                      </m:r>
                      <m:r>
                        <a:rPr kumimoji="1" lang="en-US" altLang="zh-CN" b="0" i="1" smtClean="0">
                          <a:solidFill>
                            <a:schemeClr val="accent1"/>
                          </a:solidFill>
                          <a:latin typeface="Cambria Math" panose="02040503050406030204" pitchFamily="18" charset="0"/>
                          <a:ea typeface="Cambria Math" panose="02040503050406030204" pitchFamily="18" charset="0"/>
                        </a:rPr>
                        <m:t>𝜌</m:t>
                      </m:r>
                    </m:oMath>
                  </m:oMathPara>
                </a14:m>
                <a:endParaRPr kumimoji="1" lang="zh-CN" altLang="en-US" dirty="0">
                  <a:solidFill>
                    <a:schemeClr val="accent1"/>
                  </a:solidFill>
                </a:endParaRPr>
              </a:p>
            </p:txBody>
          </p:sp>
        </mc:Choice>
        <mc:Fallback xmlns="">
          <p:sp>
            <p:nvSpPr>
              <p:cNvPr id="7" name="文本框 6">
                <a:extLst>
                  <a:ext uri="{FF2B5EF4-FFF2-40B4-BE49-F238E27FC236}">
                    <a16:creationId xmlns:a16="http://schemas.microsoft.com/office/drawing/2014/main" id="{AF0957B3-5CBF-5445-942A-2293F5A17888}"/>
                  </a:ext>
                </a:extLst>
              </p:cNvPr>
              <p:cNvSpPr txBox="1">
                <a:spLocks noRot="1" noChangeAspect="1" noMove="1" noResize="1" noEditPoints="1" noAdjustHandles="1" noChangeArrowheads="1" noChangeShapeType="1" noTextEdit="1"/>
              </p:cNvSpPr>
              <p:nvPr/>
            </p:nvSpPr>
            <p:spPr>
              <a:xfrm>
                <a:off x="1797504" y="3057594"/>
                <a:ext cx="1079078" cy="215444"/>
              </a:xfrm>
              <a:prstGeom prst="rect">
                <a:avLst/>
              </a:prstGeom>
              <a:blipFill>
                <a:blip r:embed="rId6"/>
                <a:stretch>
                  <a:fillRect l="-2326" r="-1163" b="-33333"/>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1F24D939-E955-584A-8B92-AAA0545ADF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Tree>
    <p:extLst>
      <p:ext uri="{BB962C8B-B14F-4D97-AF65-F5344CB8AC3E}">
        <p14:creationId xmlns:p14="http://schemas.microsoft.com/office/powerpoint/2010/main" val="25783010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Grid-based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sz="1500" dirty="0"/>
              <a:t>Three major findings of user examination behavior on image SERPs</a:t>
            </a:r>
            <a:endParaRPr lang="en-US" altLang="zh-CN" dirty="0"/>
          </a:p>
          <a:p>
            <a:pPr lvl="1" indent="-323850">
              <a:lnSpc>
                <a:spcPct val="150000"/>
              </a:lnSpc>
              <a:spcBef>
                <a:spcPts val="0"/>
              </a:spcBef>
              <a:buSzPts val="1500"/>
              <a:buChar char="●"/>
            </a:pPr>
            <a:r>
              <a:rPr lang="en-US" altLang="zh-CN" sz="1300" dirty="0"/>
              <a:t>“</a:t>
            </a:r>
            <a:r>
              <a:rPr lang="en-US" altLang="zh-CN" sz="1300" b="1" dirty="0"/>
              <a:t>Middle bias</a:t>
            </a:r>
            <a:r>
              <a:rPr lang="en-US" altLang="zh-CN" sz="1300" dirty="0"/>
              <a:t>” : Image search results in the middle position may attract more attention from search users than results in the left-most or rightmost position.</a:t>
            </a:r>
          </a:p>
          <a:p>
            <a:pPr lvl="1" indent="-323850">
              <a:lnSpc>
                <a:spcPct val="150000"/>
              </a:lnSpc>
              <a:spcBef>
                <a:spcPts val="0"/>
              </a:spcBef>
              <a:buSzPts val="1500"/>
              <a:buChar char="●"/>
            </a:pPr>
            <a:r>
              <a:rPr lang="en-US" sz="1300" dirty="0"/>
              <a:t>“</a:t>
            </a:r>
            <a:r>
              <a:rPr lang="en-US" sz="1300" b="1" dirty="0"/>
              <a:t>Slower decay</a:t>
            </a:r>
            <a:r>
              <a:rPr lang="en-US" sz="1300" dirty="0"/>
              <a:t>”: Users’ attention does not decrease monotonically and dramatically with the rank position. In the case of image search attention decays at a slower speed than in general web search.</a:t>
            </a:r>
          </a:p>
          <a:p>
            <a:pPr lvl="1" indent="-323850">
              <a:lnSpc>
                <a:spcPct val="150000"/>
              </a:lnSpc>
              <a:spcBef>
                <a:spcPts val="0"/>
              </a:spcBef>
              <a:buSzPts val="1500"/>
              <a:buChar char="●"/>
            </a:pPr>
            <a:r>
              <a:rPr lang="en-US" sz="1300" dirty="0"/>
              <a:t>“</a:t>
            </a:r>
            <a:r>
              <a:rPr lang="en-US" sz="1300" b="1" dirty="0"/>
              <a:t>Row skipping</a:t>
            </a:r>
            <a:r>
              <a:rPr lang="en-US" sz="1300" dirty="0"/>
              <a:t>” : Users may ignore particular rows and directly jump to results at some distance.</a:t>
            </a:r>
            <a:endParaRPr lang="en-US" sz="1500"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“Grid-based Evaluation Metrics for Web Image Search”. </a:t>
            </a:r>
            <a:r>
              <a:rPr lang="en-US" sz="1000" dirty="0" err="1">
                <a:solidFill>
                  <a:schemeClr val="accent1">
                    <a:lumMod val="60000"/>
                    <a:lumOff val="40000"/>
                  </a:schemeClr>
                </a:solidFill>
              </a:rPr>
              <a:t>theWebConf</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19</a:t>
            </a:r>
            <a:endParaRPr lang="en-US" sz="1000" dirty="0">
              <a:solidFill>
                <a:schemeClr val="accent1">
                  <a:lumMod val="60000"/>
                  <a:lumOff val="40000"/>
                </a:schemeClr>
              </a:solidFill>
            </a:endParaRPr>
          </a:p>
        </p:txBody>
      </p:sp>
      <p:sp>
        <p:nvSpPr>
          <p:cNvPr id="2" name="灯片编号占位符 1">
            <a:extLst>
              <a:ext uri="{FF2B5EF4-FFF2-40B4-BE49-F238E27FC236}">
                <a16:creationId xmlns:a16="http://schemas.microsoft.com/office/drawing/2014/main" id="{C51FBB74-88C1-EA4B-93A2-2C7864C689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19662127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Grid-based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Middle position bias (MB)</a:t>
            </a:r>
          </a:p>
          <a:p>
            <a:pPr lvl="0" indent="-323850">
              <a:lnSpc>
                <a:spcPct val="150000"/>
              </a:lnSpc>
              <a:buSzPts val="1500"/>
            </a:pPr>
            <a:endParaRPr lang="en-US" dirty="0"/>
          </a:p>
          <a:p>
            <a:pPr lvl="0" indent="-323850">
              <a:lnSpc>
                <a:spcPct val="150000"/>
              </a:lnSpc>
              <a:buSzPts val="1500"/>
            </a:pPr>
            <a:endParaRPr lang="en-US" dirty="0"/>
          </a:p>
          <a:p>
            <a:pPr lvl="0" indent="-323850">
              <a:lnSpc>
                <a:spcPct val="150000"/>
              </a:lnSpc>
              <a:buSzPts val="1500"/>
            </a:pPr>
            <a:r>
              <a:rPr lang="en-US" dirty="0"/>
              <a:t>Slower decay (SD)</a:t>
            </a:r>
          </a:p>
          <a:p>
            <a:pPr lvl="0" indent="-323850">
              <a:lnSpc>
                <a:spcPct val="150000"/>
              </a:lnSpc>
              <a:buSzPts val="1500"/>
            </a:pPr>
            <a:endParaRPr lang="en-US" dirty="0"/>
          </a:p>
          <a:p>
            <a:pPr lvl="0" indent="-323850">
              <a:lnSpc>
                <a:spcPct val="150000"/>
              </a:lnSpc>
              <a:buSzPts val="1500"/>
            </a:pPr>
            <a:endParaRPr lang="en-US" dirty="0"/>
          </a:p>
          <a:p>
            <a:pPr lvl="0" indent="-323850">
              <a:lnSpc>
                <a:spcPct val="150000"/>
              </a:lnSpc>
              <a:buSzPts val="1500"/>
            </a:pPr>
            <a:r>
              <a:rPr lang="en-US" dirty="0"/>
              <a:t>Row skipping (RS)</a:t>
            </a:r>
          </a:p>
          <a:p>
            <a:pPr lvl="0" indent="-323850">
              <a:lnSpc>
                <a:spcPct val="150000"/>
              </a:lnSpc>
              <a:buSzPts val="1500"/>
            </a:pPr>
            <a:endParaRPr lang="en-US"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“Grid-based Evaluation Metrics for Web Image Search”. </a:t>
            </a:r>
            <a:r>
              <a:rPr lang="en-US" sz="1000" dirty="0" err="1">
                <a:solidFill>
                  <a:schemeClr val="accent1">
                    <a:lumMod val="60000"/>
                    <a:lumOff val="40000"/>
                  </a:schemeClr>
                </a:solidFill>
              </a:rPr>
              <a:t>theWebConf</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19</a:t>
            </a:r>
            <a:endParaRPr lang="en-US" sz="1000" dirty="0">
              <a:solidFill>
                <a:schemeClr val="accent1">
                  <a:lumMod val="60000"/>
                  <a:lumOff val="40000"/>
                </a:schemeClr>
              </a:solidFill>
            </a:endParaRPr>
          </a:p>
        </p:txBody>
      </p:sp>
      <p:pic>
        <p:nvPicPr>
          <p:cNvPr id="8" name="图片 7">
            <a:extLst>
              <a:ext uri="{FF2B5EF4-FFF2-40B4-BE49-F238E27FC236}">
                <a16:creationId xmlns:a16="http://schemas.microsoft.com/office/drawing/2014/main" id="{4A685368-8B6B-4F4A-B319-A5CAA5D0DF79}"/>
              </a:ext>
            </a:extLst>
          </p:cNvPr>
          <p:cNvPicPr>
            <a:picLocks noChangeAspect="1"/>
          </p:cNvPicPr>
          <p:nvPr/>
        </p:nvPicPr>
        <p:blipFill>
          <a:blip r:embed="rId3"/>
          <a:stretch>
            <a:fillRect/>
          </a:stretch>
        </p:blipFill>
        <p:spPr>
          <a:xfrm>
            <a:off x="2796137" y="1729990"/>
            <a:ext cx="2600001" cy="593569"/>
          </a:xfrm>
          <a:prstGeom prst="rect">
            <a:avLst/>
          </a:prstGeom>
        </p:spPr>
      </p:pic>
      <p:pic>
        <p:nvPicPr>
          <p:cNvPr id="9" name="图片 8">
            <a:extLst>
              <a:ext uri="{FF2B5EF4-FFF2-40B4-BE49-F238E27FC236}">
                <a16:creationId xmlns:a16="http://schemas.microsoft.com/office/drawing/2014/main" id="{7AA9B2CC-0327-1143-88FD-14168C16D4CF}"/>
              </a:ext>
            </a:extLst>
          </p:cNvPr>
          <p:cNvPicPr>
            <a:picLocks noChangeAspect="1"/>
          </p:cNvPicPr>
          <p:nvPr/>
        </p:nvPicPr>
        <p:blipFill>
          <a:blip r:embed="rId4"/>
          <a:stretch>
            <a:fillRect/>
          </a:stretch>
        </p:blipFill>
        <p:spPr>
          <a:xfrm>
            <a:off x="2796137" y="2711164"/>
            <a:ext cx="2464059" cy="553156"/>
          </a:xfrm>
          <a:prstGeom prst="rect">
            <a:avLst/>
          </a:prstGeom>
        </p:spPr>
      </p:pic>
      <p:pic>
        <p:nvPicPr>
          <p:cNvPr id="10" name="图片 9">
            <a:extLst>
              <a:ext uri="{FF2B5EF4-FFF2-40B4-BE49-F238E27FC236}">
                <a16:creationId xmlns:a16="http://schemas.microsoft.com/office/drawing/2014/main" id="{26CB4EC0-4DB8-5449-BDB9-39FD2F95C137}"/>
              </a:ext>
            </a:extLst>
          </p:cNvPr>
          <p:cNvPicPr>
            <a:picLocks noChangeAspect="1"/>
          </p:cNvPicPr>
          <p:nvPr/>
        </p:nvPicPr>
        <p:blipFill>
          <a:blip r:embed="rId5"/>
          <a:stretch>
            <a:fillRect/>
          </a:stretch>
        </p:blipFill>
        <p:spPr>
          <a:xfrm>
            <a:off x="5553918" y="3612760"/>
            <a:ext cx="2600001" cy="746242"/>
          </a:xfrm>
          <a:prstGeom prst="rect">
            <a:avLst/>
          </a:prstGeom>
        </p:spPr>
      </p:pic>
      <p:pic>
        <p:nvPicPr>
          <p:cNvPr id="11" name="图片 10">
            <a:extLst>
              <a:ext uri="{FF2B5EF4-FFF2-40B4-BE49-F238E27FC236}">
                <a16:creationId xmlns:a16="http://schemas.microsoft.com/office/drawing/2014/main" id="{D8D99086-4E00-7142-BFA2-C4E5EA4D0CC5}"/>
              </a:ext>
            </a:extLst>
          </p:cNvPr>
          <p:cNvPicPr>
            <a:picLocks noChangeAspect="1"/>
          </p:cNvPicPr>
          <p:nvPr/>
        </p:nvPicPr>
        <p:blipFill>
          <a:blip r:embed="rId6"/>
          <a:stretch>
            <a:fillRect/>
          </a:stretch>
        </p:blipFill>
        <p:spPr>
          <a:xfrm>
            <a:off x="2703034" y="3721188"/>
            <a:ext cx="2279513" cy="714763"/>
          </a:xfrm>
          <a:prstGeom prst="rect">
            <a:avLst/>
          </a:prstGeom>
        </p:spPr>
      </p:pic>
      <p:sp>
        <p:nvSpPr>
          <p:cNvPr id="2" name="灯片编号占位符 1">
            <a:extLst>
              <a:ext uri="{FF2B5EF4-FFF2-40B4-BE49-F238E27FC236}">
                <a16:creationId xmlns:a16="http://schemas.microsoft.com/office/drawing/2014/main" id="{DBC030D7-06CB-3C49-8575-51E990F60C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2792930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sp>
        <p:nvSpPr>
          <p:cNvPr id="100" name="Google Shape;100;p15"/>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b="1" dirty="0"/>
              <a:t>Product search</a:t>
            </a:r>
          </a:p>
          <a:p>
            <a:pPr lvl="0" indent="-323850">
              <a:lnSpc>
                <a:spcPct val="150000"/>
              </a:lnSpc>
              <a:buSzPts val="1500"/>
            </a:pPr>
            <a:r>
              <a:rPr lang="en-US" altLang="zh-CN" dirty="0"/>
              <a:t>More than 55% of online product searches start directly on Amazon, compared to 28% that begin on a traditional search engine like Google or Bing.</a:t>
            </a:r>
          </a:p>
        </p:txBody>
      </p:sp>
      <p:sp>
        <p:nvSpPr>
          <p:cNvPr id="4" name="矩形 3">
            <a:extLst>
              <a:ext uri="{FF2B5EF4-FFF2-40B4-BE49-F238E27FC236}">
                <a16:creationId xmlns:a16="http://schemas.microsoft.com/office/drawing/2014/main" id="{26BAC18C-0FBC-2B40-88E6-E84663712A1A}"/>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7" name="Google Shape;100;p15">
            <a:extLst>
              <a:ext uri="{FF2B5EF4-FFF2-40B4-BE49-F238E27FC236}">
                <a16:creationId xmlns:a16="http://schemas.microsoft.com/office/drawing/2014/main" id="{B0F788C6-6F30-6646-B563-815E0D24E877}"/>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altLang="zh-CN" sz="1000" dirty="0">
                <a:solidFill>
                  <a:schemeClr val="accent1">
                    <a:lumMod val="60000"/>
                    <a:lumOff val="40000"/>
                  </a:schemeClr>
                </a:solidFill>
              </a:rPr>
              <a:t>https://</a:t>
            </a:r>
            <a:r>
              <a:rPr lang="en-US" altLang="zh-CN" sz="1000" dirty="0" err="1">
                <a:solidFill>
                  <a:schemeClr val="accent1">
                    <a:lumMod val="60000"/>
                    <a:lumOff val="40000"/>
                  </a:schemeClr>
                </a:solidFill>
              </a:rPr>
              <a:t>www.bloomberg.com</a:t>
            </a:r>
            <a:r>
              <a:rPr lang="en-US" altLang="zh-CN" sz="1000" dirty="0">
                <a:solidFill>
                  <a:schemeClr val="accent1">
                    <a:lumMod val="60000"/>
                    <a:lumOff val="40000"/>
                  </a:schemeClr>
                </a:solidFill>
              </a:rPr>
              <a:t>/news/articles/2016-09-27/more-than-50-of-shoppers-turn-first-to-amazon-in-product-search</a:t>
            </a:r>
            <a:endParaRPr lang="en-US" sz="1000" dirty="0">
              <a:solidFill>
                <a:schemeClr val="accent1">
                  <a:lumMod val="60000"/>
                  <a:lumOff val="40000"/>
                </a:schemeClr>
              </a:solidFill>
            </a:endParaRPr>
          </a:p>
        </p:txBody>
      </p:sp>
      <p:pic>
        <p:nvPicPr>
          <p:cNvPr id="8" name="图片 7">
            <a:extLst>
              <a:ext uri="{FF2B5EF4-FFF2-40B4-BE49-F238E27FC236}">
                <a16:creationId xmlns:a16="http://schemas.microsoft.com/office/drawing/2014/main" id="{85D7A909-ADEC-DE49-A944-E850B835436C}"/>
              </a:ext>
            </a:extLst>
          </p:cNvPr>
          <p:cNvPicPr>
            <a:picLocks noChangeAspect="1"/>
          </p:cNvPicPr>
          <p:nvPr/>
        </p:nvPicPr>
        <p:blipFill>
          <a:blip r:embed="rId3"/>
          <a:stretch>
            <a:fillRect/>
          </a:stretch>
        </p:blipFill>
        <p:spPr>
          <a:xfrm>
            <a:off x="3187302" y="2440469"/>
            <a:ext cx="2516647" cy="1210095"/>
          </a:xfrm>
          <a:prstGeom prst="rect">
            <a:avLst/>
          </a:prstGeom>
        </p:spPr>
      </p:pic>
      <p:pic>
        <p:nvPicPr>
          <p:cNvPr id="9" name="图片 8">
            <a:extLst>
              <a:ext uri="{FF2B5EF4-FFF2-40B4-BE49-F238E27FC236}">
                <a16:creationId xmlns:a16="http://schemas.microsoft.com/office/drawing/2014/main" id="{0C6F1A81-4B2E-CC4C-A115-4C22FB6ABD30}"/>
              </a:ext>
            </a:extLst>
          </p:cNvPr>
          <p:cNvPicPr>
            <a:picLocks noChangeAspect="1"/>
          </p:cNvPicPr>
          <p:nvPr/>
        </p:nvPicPr>
        <p:blipFill>
          <a:blip r:embed="rId4"/>
          <a:stretch>
            <a:fillRect/>
          </a:stretch>
        </p:blipFill>
        <p:spPr>
          <a:xfrm>
            <a:off x="3210272" y="3655872"/>
            <a:ext cx="2493677" cy="857028"/>
          </a:xfrm>
          <a:prstGeom prst="rect">
            <a:avLst/>
          </a:prstGeom>
        </p:spPr>
      </p:pic>
      <p:sp>
        <p:nvSpPr>
          <p:cNvPr id="2" name="灯片编号占位符 1">
            <a:extLst>
              <a:ext uri="{FF2B5EF4-FFF2-40B4-BE49-F238E27FC236}">
                <a16:creationId xmlns:a16="http://schemas.microsoft.com/office/drawing/2014/main" id="{18C0CC28-9D05-D140-9B1B-FEFE1E7751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91293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Grid-based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Better performance of behavior prediction &amp; correlation with </a:t>
            </a:r>
            <a:r>
              <a:rPr lang="en-US" altLang="zh-CN" dirty="0"/>
              <a:t>user satisfaction </a:t>
            </a:r>
            <a:endParaRPr lang="en-US"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“Grid-based Evaluation Metrics for Web Image Search”. </a:t>
            </a:r>
            <a:r>
              <a:rPr lang="en-US" sz="1000" dirty="0" err="1">
                <a:solidFill>
                  <a:schemeClr val="accent1">
                    <a:lumMod val="60000"/>
                    <a:lumOff val="40000"/>
                  </a:schemeClr>
                </a:solidFill>
              </a:rPr>
              <a:t>theWebConf</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19</a:t>
            </a:r>
            <a:endParaRPr lang="en-US" sz="1000" dirty="0">
              <a:solidFill>
                <a:schemeClr val="accent1">
                  <a:lumMod val="60000"/>
                  <a:lumOff val="40000"/>
                </a:schemeClr>
              </a:solidFill>
            </a:endParaRPr>
          </a:p>
        </p:txBody>
      </p:sp>
      <p:pic>
        <p:nvPicPr>
          <p:cNvPr id="2" name="图片 1">
            <a:extLst>
              <a:ext uri="{FF2B5EF4-FFF2-40B4-BE49-F238E27FC236}">
                <a16:creationId xmlns:a16="http://schemas.microsoft.com/office/drawing/2014/main" id="{66B30A28-F69C-6044-8ADE-AA66915EE47D}"/>
              </a:ext>
            </a:extLst>
          </p:cNvPr>
          <p:cNvPicPr>
            <a:picLocks noChangeAspect="1"/>
          </p:cNvPicPr>
          <p:nvPr/>
        </p:nvPicPr>
        <p:blipFill>
          <a:blip r:embed="rId3"/>
          <a:stretch>
            <a:fillRect/>
          </a:stretch>
        </p:blipFill>
        <p:spPr>
          <a:xfrm>
            <a:off x="865294" y="2369143"/>
            <a:ext cx="3315348" cy="939829"/>
          </a:xfrm>
          <a:prstGeom prst="rect">
            <a:avLst/>
          </a:prstGeom>
        </p:spPr>
      </p:pic>
      <p:pic>
        <p:nvPicPr>
          <p:cNvPr id="3" name="图片 2">
            <a:extLst>
              <a:ext uri="{FF2B5EF4-FFF2-40B4-BE49-F238E27FC236}">
                <a16:creationId xmlns:a16="http://schemas.microsoft.com/office/drawing/2014/main" id="{4B1C91FD-C5F9-EA41-95DA-2F7B56F0A517}"/>
              </a:ext>
            </a:extLst>
          </p:cNvPr>
          <p:cNvPicPr>
            <a:picLocks noChangeAspect="1"/>
          </p:cNvPicPr>
          <p:nvPr/>
        </p:nvPicPr>
        <p:blipFill>
          <a:blip r:embed="rId4"/>
          <a:stretch>
            <a:fillRect/>
          </a:stretch>
        </p:blipFill>
        <p:spPr>
          <a:xfrm>
            <a:off x="4963360" y="2369143"/>
            <a:ext cx="3315348" cy="878922"/>
          </a:xfrm>
          <a:prstGeom prst="rect">
            <a:avLst/>
          </a:prstGeom>
        </p:spPr>
      </p:pic>
      <p:sp>
        <p:nvSpPr>
          <p:cNvPr id="5" name="矩形 4">
            <a:extLst>
              <a:ext uri="{FF2B5EF4-FFF2-40B4-BE49-F238E27FC236}">
                <a16:creationId xmlns:a16="http://schemas.microsoft.com/office/drawing/2014/main" id="{51A717CA-391F-1E45-A6FD-728C5E20C78D}"/>
              </a:ext>
            </a:extLst>
          </p:cNvPr>
          <p:cNvSpPr/>
          <p:nvPr/>
        </p:nvSpPr>
        <p:spPr>
          <a:xfrm>
            <a:off x="1051251" y="3403301"/>
            <a:ext cx="2943434" cy="261610"/>
          </a:xfrm>
          <a:prstGeom prst="rect">
            <a:avLst/>
          </a:prstGeom>
        </p:spPr>
        <p:txBody>
          <a:bodyPr wrap="none">
            <a:spAutoFit/>
          </a:bodyPr>
          <a:lstStyle/>
          <a:p>
            <a:r>
              <a:rPr lang="en-US" altLang="zh-CN" sz="1100" dirty="0">
                <a:solidFill>
                  <a:schemeClr val="accent1"/>
                </a:solidFill>
                <a:latin typeface="Lato"/>
                <a:sym typeface="Lato"/>
              </a:rPr>
              <a:t>Mean Log-likelihood of user behavior models</a:t>
            </a:r>
            <a:endParaRPr lang="zh-CN" altLang="en-US" sz="1100" dirty="0">
              <a:solidFill>
                <a:schemeClr val="accent1"/>
              </a:solidFill>
              <a:latin typeface="Lato"/>
              <a:sym typeface="Lato"/>
            </a:endParaRPr>
          </a:p>
        </p:txBody>
      </p:sp>
      <p:sp>
        <p:nvSpPr>
          <p:cNvPr id="13" name="矩形 12">
            <a:extLst>
              <a:ext uri="{FF2B5EF4-FFF2-40B4-BE49-F238E27FC236}">
                <a16:creationId xmlns:a16="http://schemas.microsoft.com/office/drawing/2014/main" id="{A7F50986-FF4B-0F45-90B1-608339A4B937}"/>
              </a:ext>
            </a:extLst>
          </p:cNvPr>
          <p:cNvSpPr/>
          <p:nvPr/>
        </p:nvSpPr>
        <p:spPr>
          <a:xfrm>
            <a:off x="5199811" y="3403301"/>
            <a:ext cx="2842445" cy="261610"/>
          </a:xfrm>
          <a:prstGeom prst="rect">
            <a:avLst/>
          </a:prstGeom>
        </p:spPr>
        <p:txBody>
          <a:bodyPr wrap="none">
            <a:spAutoFit/>
          </a:bodyPr>
          <a:lstStyle/>
          <a:p>
            <a:r>
              <a:rPr lang="en-US" altLang="zh-CN" sz="1100" dirty="0">
                <a:solidFill>
                  <a:schemeClr val="accent1"/>
                </a:solidFill>
                <a:latin typeface="Lato"/>
                <a:sym typeface="Lato"/>
              </a:rPr>
              <a:t>Pearson’s Correlation with user satisfaction</a:t>
            </a:r>
            <a:endParaRPr lang="zh-CN" altLang="en-US" sz="1100" dirty="0">
              <a:solidFill>
                <a:schemeClr val="accent1"/>
              </a:solidFill>
              <a:latin typeface="Lato"/>
              <a:sym typeface="Lato"/>
            </a:endParaRPr>
          </a:p>
        </p:txBody>
      </p:sp>
      <p:sp>
        <p:nvSpPr>
          <p:cNvPr id="7" name="灯片编号占位符 6">
            <a:extLst>
              <a:ext uri="{FF2B5EF4-FFF2-40B4-BE49-F238E27FC236}">
                <a16:creationId xmlns:a16="http://schemas.microsoft.com/office/drawing/2014/main" id="{2371018E-B4D7-CD49-8D65-18828615CE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3112791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Preference-based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b="1" dirty="0"/>
              <a:t>Graded relevance judgments have a number of limitations</a:t>
            </a:r>
            <a:endParaRPr lang="en-US" altLang="zh-CN" b="1" dirty="0"/>
          </a:p>
          <a:p>
            <a:pPr lvl="1" indent="-323850">
              <a:lnSpc>
                <a:spcPct val="150000"/>
              </a:lnSpc>
              <a:spcBef>
                <a:spcPts val="0"/>
              </a:spcBef>
              <a:buSzPts val="1500"/>
              <a:buChar char="●"/>
            </a:pPr>
            <a:r>
              <a:rPr lang="en-US" sz="1300" dirty="0"/>
              <a:t>The lack of a universal interpretation of multi-valued relevance scales makes it hard to compare scales</a:t>
            </a:r>
          </a:p>
          <a:p>
            <a:pPr lvl="1" indent="-323850">
              <a:lnSpc>
                <a:spcPct val="150000"/>
              </a:lnSpc>
              <a:spcBef>
                <a:spcPts val="0"/>
              </a:spcBef>
              <a:buSzPts val="1500"/>
              <a:buChar char="●"/>
            </a:pPr>
            <a:r>
              <a:rPr lang="en-US" sz="1300" dirty="0"/>
              <a:t>It is difficult to define clear and sufficient grades of relevance in image search scenarios</a:t>
            </a:r>
          </a:p>
          <a:p>
            <a:pPr lvl="1" indent="-323850">
              <a:lnSpc>
                <a:spcPct val="150000"/>
              </a:lnSpc>
              <a:spcBef>
                <a:spcPts val="0"/>
              </a:spcBef>
              <a:buSzPts val="1500"/>
              <a:buChar char="●"/>
            </a:pPr>
            <a:r>
              <a:rPr lang="en-US" sz="1300" dirty="0"/>
              <a:t>Existing work shows that relevance-based evaluation metrics do not correlate well with user satisfaction in web image search</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“Preference-based Evaluation Metrics for Web Image Search”.</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SIGIR 2020</a:t>
            </a:r>
            <a:endParaRPr lang="en-US" sz="1000" dirty="0">
              <a:solidFill>
                <a:schemeClr val="accent1">
                  <a:lumMod val="60000"/>
                  <a:lumOff val="40000"/>
                </a:schemeClr>
              </a:solidFill>
            </a:endParaRPr>
          </a:p>
        </p:txBody>
      </p:sp>
      <p:sp>
        <p:nvSpPr>
          <p:cNvPr id="2" name="灯片编号占位符 1">
            <a:extLst>
              <a:ext uri="{FF2B5EF4-FFF2-40B4-BE49-F238E27FC236}">
                <a16:creationId xmlns:a16="http://schemas.microsoft.com/office/drawing/2014/main" id="{65AD7997-BB97-4341-91FB-61F8FC1E47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Tree>
    <p:extLst>
      <p:ext uri="{BB962C8B-B14F-4D97-AF65-F5344CB8AC3E}">
        <p14:creationId xmlns:p14="http://schemas.microsoft.com/office/powerpoint/2010/main" val="40446755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Preference-based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Graded relevance judgments =&gt; Preference judgments</a:t>
            </a:r>
          </a:p>
          <a:p>
            <a:pPr lvl="0" indent="-323850">
              <a:lnSpc>
                <a:spcPct val="150000"/>
              </a:lnSpc>
              <a:buSzPts val="1500"/>
            </a:pPr>
            <a:r>
              <a:rPr lang="en-US" dirty="0"/>
              <a:t>Weak preference vs Strict preference  (“Tie” option is provided or not)</a:t>
            </a:r>
          </a:p>
          <a:p>
            <a:pPr lvl="0" indent="-323850">
              <a:lnSpc>
                <a:spcPct val="150000"/>
              </a:lnSpc>
              <a:buSzPts val="1500"/>
            </a:pPr>
            <a:endParaRPr lang="en-US" sz="1300"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“Preference-based Evaluation Metrics for Web Image Search”.</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SIGIR 2020</a:t>
            </a:r>
            <a:endParaRPr lang="en-US" sz="1000" dirty="0">
              <a:solidFill>
                <a:schemeClr val="accent1">
                  <a:lumMod val="60000"/>
                  <a:lumOff val="40000"/>
                </a:schemeClr>
              </a:solidFill>
            </a:endParaRPr>
          </a:p>
        </p:txBody>
      </p:sp>
      <p:pic>
        <p:nvPicPr>
          <p:cNvPr id="2" name="图片 1">
            <a:extLst>
              <a:ext uri="{FF2B5EF4-FFF2-40B4-BE49-F238E27FC236}">
                <a16:creationId xmlns:a16="http://schemas.microsoft.com/office/drawing/2014/main" id="{729629CB-DBA8-BA49-A629-9516B25BB6F4}"/>
              </a:ext>
            </a:extLst>
          </p:cNvPr>
          <p:cNvPicPr>
            <a:picLocks noChangeAspect="1"/>
          </p:cNvPicPr>
          <p:nvPr/>
        </p:nvPicPr>
        <p:blipFill>
          <a:blip r:embed="rId3"/>
          <a:stretch>
            <a:fillRect/>
          </a:stretch>
        </p:blipFill>
        <p:spPr>
          <a:xfrm>
            <a:off x="2405937" y="2394843"/>
            <a:ext cx="4332126" cy="2027397"/>
          </a:xfrm>
          <a:prstGeom prst="rect">
            <a:avLst/>
          </a:prstGeom>
        </p:spPr>
      </p:pic>
      <p:sp>
        <p:nvSpPr>
          <p:cNvPr id="3" name="灯片编号占位符 2">
            <a:extLst>
              <a:ext uri="{FF2B5EF4-FFF2-40B4-BE49-F238E27FC236}">
                <a16:creationId xmlns:a16="http://schemas.microsoft.com/office/drawing/2014/main" id="{82F7CC77-CFC9-BA4F-8A8F-7F6A713BAC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Tree>
    <p:extLst>
      <p:ext uri="{BB962C8B-B14F-4D97-AF65-F5344CB8AC3E}">
        <p14:creationId xmlns:p14="http://schemas.microsoft.com/office/powerpoint/2010/main" val="1158226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Preference-based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Relation between graded relevance judgments and preference judgments</a:t>
            </a:r>
          </a:p>
          <a:p>
            <a:pPr lvl="0" indent="-323850">
              <a:lnSpc>
                <a:spcPct val="150000"/>
              </a:lnSpc>
              <a:buSzPts val="1500"/>
            </a:pPr>
            <a:endParaRPr lang="en-US" sz="1300"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“Preference-based Evaluation Metrics for Web Image Search”.</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SIGIR 2020</a:t>
            </a:r>
            <a:endParaRPr lang="en-US" sz="1000" dirty="0">
              <a:solidFill>
                <a:schemeClr val="accent1">
                  <a:lumMod val="60000"/>
                  <a:lumOff val="40000"/>
                </a:schemeClr>
              </a:solidFill>
            </a:endParaRPr>
          </a:p>
        </p:txBody>
      </p:sp>
      <p:pic>
        <p:nvPicPr>
          <p:cNvPr id="3" name="图片 2">
            <a:extLst>
              <a:ext uri="{FF2B5EF4-FFF2-40B4-BE49-F238E27FC236}">
                <a16:creationId xmlns:a16="http://schemas.microsoft.com/office/drawing/2014/main" id="{79E04123-5805-3A45-B299-40A367BED717}"/>
              </a:ext>
            </a:extLst>
          </p:cNvPr>
          <p:cNvPicPr>
            <a:picLocks noChangeAspect="1"/>
          </p:cNvPicPr>
          <p:nvPr/>
        </p:nvPicPr>
        <p:blipFill>
          <a:blip r:embed="rId3"/>
          <a:stretch>
            <a:fillRect/>
          </a:stretch>
        </p:blipFill>
        <p:spPr>
          <a:xfrm>
            <a:off x="2538817" y="2175770"/>
            <a:ext cx="4066366" cy="1824547"/>
          </a:xfrm>
          <a:prstGeom prst="rect">
            <a:avLst/>
          </a:prstGeom>
        </p:spPr>
      </p:pic>
      <p:sp>
        <p:nvSpPr>
          <p:cNvPr id="2" name="灯片编号占位符 1">
            <a:extLst>
              <a:ext uri="{FF2B5EF4-FFF2-40B4-BE49-F238E27FC236}">
                <a16:creationId xmlns:a16="http://schemas.microsoft.com/office/drawing/2014/main" id="{57E99DA5-6844-E445-A0EB-06A1E55CA2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Tree>
    <p:extLst>
      <p:ext uri="{BB962C8B-B14F-4D97-AF65-F5344CB8AC3E}">
        <p14:creationId xmlns:p14="http://schemas.microsoft.com/office/powerpoint/2010/main" val="29317591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Preference-based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Preference Matching Rate (PMR)</a:t>
            </a:r>
            <a:endParaRPr lang="en-US" altLang="zh-CN" b="1" dirty="0"/>
          </a:p>
          <a:p>
            <a:pPr lvl="1" indent="-323850">
              <a:lnSpc>
                <a:spcPct val="150000"/>
              </a:lnSpc>
              <a:spcBef>
                <a:spcPts val="0"/>
              </a:spcBef>
              <a:buSzPts val="1500"/>
              <a:buChar char="●"/>
            </a:pPr>
            <a:r>
              <a:rPr lang="en-US" dirty="0"/>
              <a:t>The proportion of pairs that are correctly ordered by the system</a:t>
            </a:r>
          </a:p>
          <a:p>
            <a:pPr lvl="0" indent="-323850">
              <a:lnSpc>
                <a:spcPct val="150000"/>
              </a:lnSpc>
              <a:buSzPts val="1500"/>
            </a:pPr>
            <a:r>
              <a:rPr lang="en-US" dirty="0"/>
              <a:t>Winning rate (WR)</a:t>
            </a:r>
            <a:endParaRPr lang="en-US" altLang="zh-CN" b="1" dirty="0"/>
          </a:p>
          <a:p>
            <a:pPr lvl="1" indent="-323850">
              <a:lnSpc>
                <a:spcPct val="150000"/>
              </a:lnSpc>
              <a:spcBef>
                <a:spcPts val="0"/>
              </a:spcBef>
              <a:buSzPts val="1500"/>
              <a:buChar char="●"/>
            </a:pPr>
            <a:r>
              <a:rPr lang="en-US" dirty="0"/>
              <a:t>The performance of a search system in terms of retrieving more images with high quality compared against another search engine</a:t>
            </a:r>
          </a:p>
          <a:p>
            <a:pPr lvl="0" indent="-323850">
              <a:lnSpc>
                <a:spcPct val="150000"/>
              </a:lnSpc>
              <a:buSzPts val="1500"/>
            </a:pPr>
            <a:r>
              <a:rPr lang="en-US" dirty="0"/>
              <a:t>Penalty for bad cases (PB)</a:t>
            </a:r>
            <a:endParaRPr lang="en-US" altLang="zh-CN" b="1" dirty="0"/>
          </a:p>
          <a:p>
            <a:pPr lvl="1" indent="-323850">
              <a:lnSpc>
                <a:spcPct val="150000"/>
              </a:lnSpc>
              <a:spcBef>
                <a:spcPts val="0"/>
              </a:spcBef>
              <a:buSzPts val="1500"/>
              <a:buChar char="●"/>
            </a:pPr>
            <a:r>
              <a:rPr lang="en-US" dirty="0"/>
              <a:t>PB is used to refine preference towards a search system retrieving “bad case”</a:t>
            </a:r>
          </a:p>
          <a:p>
            <a:pPr indent="-323850">
              <a:lnSpc>
                <a:spcPct val="150000"/>
              </a:lnSpc>
              <a:buSzPts val="1500"/>
            </a:pPr>
            <a:r>
              <a:rPr lang="en-US" b="1" dirty="0"/>
              <a:t>Preference-Winning-Penalty (PWP)</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“Preference-based Evaluation Metrics for Web Image Search”.</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SIGIR 2020</a:t>
            </a:r>
            <a:endParaRPr lang="en-US" sz="1000" dirty="0">
              <a:solidFill>
                <a:schemeClr val="accent1">
                  <a:lumMod val="60000"/>
                  <a:lumOff val="40000"/>
                </a:schemeClr>
              </a:solidFill>
            </a:endParaRPr>
          </a:p>
        </p:txBody>
      </p:sp>
      <p:pic>
        <p:nvPicPr>
          <p:cNvPr id="7" name="图片 6">
            <a:extLst>
              <a:ext uri="{FF2B5EF4-FFF2-40B4-BE49-F238E27FC236}">
                <a16:creationId xmlns:a16="http://schemas.microsoft.com/office/drawing/2014/main" id="{1C429799-11E4-6747-B842-D540FC52FFEB}"/>
              </a:ext>
            </a:extLst>
          </p:cNvPr>
          <p:cNvPicPr>
            <a:picLocks noChangeAspect="1"/>
          </p:cNvPicPr>
          <p:nvPr/>
        </p:nvPicPr>
        <p:blipFill>
          <a:blip r:embed="rId3"/>
          <a:stretch>
            <a:fillRect/>
          </a:stretch>
        </p:blipFill>
        <p:spPr>
          <a:xfrm>
            <a:off x="2336735" y="3876950"/>
            <a:ext cx="4470530" cy="302881"/>
          </a:xfrm>
          <a:prstGeom prst="rect">
            <a:avLst/>
          </a:prstGeom>
        </p:spPr>
      </p:pic>
      <p:sp>
        <p:nvSpPr>
          <p:cNvPr id="2" name="灯片编号占位符 1">
            <a:extLst>
              <a:ext uri="{FF2B5EF4-FFF2-40B4-BE49-F238E27FC236}">
                <a16:creationId xmlns:a16="http://schemas.microsoft.com/office/drawing/2014/main" id="{DC94FB50-6683-6C4B-8079-3F3840521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Tree>
    <p:extLst>
      <p:ext uri="{BB962C8B-B14F-4D97-AF65-F5344CB8AC3E}">
        <p14:creationId xmlns:p14="http://schemas.microsoft.com/office/powerpoint/2010/main" val="3868476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altLang="zh-CN" dirty="0"/>
              <a:t>Preference-based evaluation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Preference-based evaluation metrics outperforms existing relevance-based metrics in terms of correlation to SERP-level preferences </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“Preference-based Evaluation Metrics for Web Image Search”.</a:t>
            </a:r>
            <a:r>
              <a:rPr lang="zh-CN" altLang="en-US" sz="1000" dirty="0">
                <a:solidFill>
                  <a:schemeClr val="accent1">
                    <a:lumMod val="60000"/>
                    <a:lumOff val="40000"/>
                  </a:schemeClr>
                </a:solidFill>
              </a:rPr>
              <a:t> </a:t>
            </a:r>
            <a:r>
              <a:rPr lang="en-US" altLang="zh-CN" sz="1000" dirty="0">
                <a:solidFill>
                  <a:schemeClr val="accent1">
                    <a:lumMod val="60000"/>
                    <a:lumOff val="40000"/>
                  </a:schemeClr>
                </a:solidFill>
              </a:rPr>
              <a:t>SIGIR 2020</a:t>
            </a:r>
            <a:endParaRPr lang="en-US" sz="1000" dirty="0">
              <a:solidFill>
                <a:schemeClr val="accent1">
                  <a:lumMod val="60000"/>
                  <a:lumOff val="40000"/>
                </a:schemeClr>
              </a:solidFill>
            </a:endParaRPr>
          </a:p>
        </p:txBody>
      </p:sp>
      <p:pic>
        <p:nvPicPr>
          <p:cNvPr id="2" name="图片 1">
            <a:extLst>
              <a:ext uri="{FF2B5EF4-FFF2-40B4-BE49-F238E27FC236}">
                <a16:creationId xmlns:a16="http://schemas.microsoft.com/office/drawing/2014/main" id="{7661A4A1-CE71-4646-BAA6-2E7C94D4F7B9}"/>
              </a:ext>
            </a:extLst>
          </p:cNvPr>
          <p:cNvPicPr>
            <a:picLocks noChangeAspect="1"/>
          </p:cNvPicPr>
          <p:nvPr/>
        </p:nvPicPr>
        <p:blipFill>
          <a:blip r:embed="rId3"/>
          <a:stretch>
            <a:fillRect/>
          </a:stretch>
        </p:blipFill>
        <p:spPr>
          <a:xfrm>
            <a:off x="2617107" y="2233781"/>
            <a:ext cx="3909786" cy="2279119"/>
          </a:xfrm>
          <a:prstGeom prst="rect">
            <a:avLst/>
          </a:prstGeom>
        </p:spPr>
      </p:pic>
      <p:sp>
        <p:nvSpPr>
          <p:cNvPr id="3" name="灯片编号占位符 2">
            <a:extLst>
              <a:ext uri="{FF2B5EF4-FFF2-40B4-BE49-F238E27FC236}">
                <a16:creationId xmlns:a16="http://schemas.microsoft.com/office/drawing/2014/main" id="{A1995C17-E6E6-B448-877C-00F98E9DA9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Tree>
    <p:extLst>
      <p:ext uri="{BB962C8B-B14F-4D97-AF65-F5344CB8AC3E}">
        <p14:creationId xmlns:p14="http://schemas.microsoft.com/office/powerpoint/2010/main" val="3076414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E</a:t>
            </a:r>
            <a:r>
              <a:rPr lang="en" dirty="0"/>
              <a:t>valuation metrics</a:t>
            </a:r>
            <a:r>
              <a:rPr lang="zh-CN" altLang="en-US" dirty="0"/>
              <a:t> </a:t>
            </a:r>
            <a:r>
              <a:rPr lang="en-US" altLang="zh-CN" dirty="0"/>
              <a:t>for product search</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indent="-323850">
              <a:buSzPts val="1500"/>
            </a:pPr>
            <a:r>
              <a:rPr lang="en-US" altLang="zh-CN" sz="1500" b="1" dirty="0"/>
              <a:t>Signals</a:t>
            </a:r>
            <a:r>
              <a:rPr lang="en-US" altLang="zh-CN" sz="1500" dirty="0"/>
              <a:t>:  click, purchase, revenue</a:t>
            </a:r>
          </a:p>
          <a:p>
            <a:pPr marL="457200" lvl="0" indent="-323850" algn="l" rtl="0">
              <a:spcBef>
                <a:spcPts val="0"/>
              </a:spcBef>
              <a:spcAft>
                <a:spcPts val="0"/>
              </a:spcAft>
              <a:buSzPts val="1500"/>
              <a:buChar char="●"/>
            </a:pPr>
            <a:r>
              <a:rPr lang="en-US" altLang="zh-CN" sz="1500" dirty="0"/>
              <a:t>MAP</a:t>
            </a:r>
            <a:endParaRPr lang="en-US" sz="1500" dirty="0"/>
          </a:p>
          <a:p>
            <a:pPr marL="457200" lvl="0" indent="-323850" algn="l" rtl="0">
              <a:spcBef>
                <a:spcPts val="0"/>
              </a:spcBef>
              <a:spcAft>
                <a:spcPts val="0"/>
              </a:spcAft>
              <a:buSzPts val="1500"/>
              <a:buChar char="●"/>
            </a:pPr>
            <a:r>
              <a:rPr lang="en-US" sz="1500" dirty="0"/>
              <a:t>MRR</a:t>
            </a:r>
          </a:p>
          <a:p>
            <a:pPr marL="457200" lvl="0" indent="-323850" algn="l" rtl="0">
              <a:spcBef>
                <a:spcPts val="0"/>
              </a:spcBef>
              <a:spcAft>
                <a:spcPts val="0"/>
              </a:spcAft>
              <a:buSzPts val="1500"/>
              <a:buChar char="●"/>
            </a:pPr>
            <a:r>
              <a:rPr lang="en-US" sz="1500" dirty="0"/>
              <a:t>NDCG@K</a:t>
            </a:r>
          </a:p>
          <a:p>
            <a:pPr marL="457200" lvl="0" indent="-323850" algn="l" rtl="0">
              <a:spcBef>
                <a:spcPts val="0"/>
              </a:spcBef>
              <a:spcAft>
                <a:spcPts val="0"/>
              </a:spcAft>
              <a:buSzPts val="1500"/>
              <a:buChar char="●"/>
            </a:pPr>
            <a:r>
              <a:rPr lang="en-US" sz="1500" dirty="0"/>
              <a:t>HIT@K</a:t>
            </a:r>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sp>
        <p:nvSpPr>
          <p:cNvPr id="2" name="灯片编号占位符 1">
            <a:extLst>
              <a:ext uri="{FF2B5EF4-FFF2-40B4-BE49-F238E27FC236}">
                <a16:creationId xmlns:a16="http://schemas.microsoft.com/office/drawing/2014/main" id="{B8D6798D-8361-8F44-83E0-44C6159356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5718909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Revenue @ K</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Assumption: An item that has been actually purchased, will also be purchased under the new ranking order if it is shown in the top K positions</a:t>
            </a:r>
            <a:endParaRPr sz="1500"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b="1" dirty="0"/>
              <a:t>Product</a:t>
            </a:r>
            <a:endParaRPr kumimoji="1" lang="zh-CN" altLang="en-US" b="1" dirty="0"/>
          </a:p>
        </p:txBody>
      </p:sp>
      <p:pic>
        <p:nvPicPr>
          <p:cNvPr id="2" name="图片 1">
            <a:extLst>
              <a:ext uri="{FF2B5EF4-FFF2-40B4-BE49-F238E27FC236}">
                <a16:creationId xmlns:a16="http://schemas.microsoft.com/office/drawing/2014/main" id="{FE92197A-D0B2-6740-8E4E-B1B4887226DD}"/>
              </a:ext>
            </a:extLst>
          </p:cNvPr>
          <p:cNvPicPr>
            <a:picLocks noChangeAspect="1"/>
          </p:cNvPicPr>
          <p:nvPr/>
        </p:nvPicPr>
        <p:blipFill>
          <a:blip r:embed="rId3"/>
          <a:stretch>
            <a:fillRect/>
          </a:stretch>
        </p:blipFill>
        <p:spPr>
          <a:xfrm>
            <a:off x="2823608" y="2286827"/>
            <a:ext cx="3496783" cy="569846"/>
          </a:xfrm>
          <a:prstGeom prst="rect">
            <a:avLst/>
          </a:prstGeom>
        </p:spPr>
      </p:pic>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Liang Wu et al. “ Turning Clicks into Purchases: Revenue Optimization for Product Search in E-Commerce ”.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sp>
        <p:nvSpPr>
          <p:cNvPr id="3" name="灯片编号占位符 2">
            <a:extLst>
              <a:ext uri="{FF2B5EF4-FFF2-40B4-BE49-F238E27FC236}">
                <a16:creationId xmlns:a16="http://schemas.microsoft.com/office/drawing/2014/main" id="{0B0A1318-B286-3543-B0C8-A719F0F53F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3180705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App search metrics</a:t>
            </a:r>
            <a:endParaRPr dirty="0"/>
          </a:p>
        </p:txBody>
      </p:sp>
      <p:sp>
        <p:nvSpPr>
          <p:cNvPr id="124" name="Google Shape;124;p19"/>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lvl="0" indent="-323850">
              <a:buSzPts val="1500"/>
            </a:pPr>
            <a:r>
              <a:rPr lang="en-US" sz="1500" dirty="0"/>
              <a:t>Downloads / QV(Query views) / UV(User views) </a:t>
            </a:r>
          </a:p>
          <a:p>
            <a:pPr lvl="0" indent="-323850">
              <a:buSzPts val="1500"/>
            </a:pPr>
            <a:r>
              <a:rPr lang="en-US" sz="1500" dirty="0"/>
              <a:t>CTR(Click-Through-Rate) / ROP(Rate of Penetration) </a:t>
            </a:r>
          </a:p>
          <a:p>
            <a:pPr lvl="0" indent="-323850">
              <a:buSzPts val="1500"/>
            </a:pPr>
            <a:r>
              <a:rPr lang="en-US" sz="1500" dirty="0"/>
              <a:t>NDCG (Normalized Discounted Cumulative Gain)</a:t>
            </a:r>
            <a:endParaRPr sz="1500" dirty="0"/>
          </a:p>
        </p:txBody>
      </p:sp>
      <p:sp>
        <p:nvSpPr>
          <p:cNvPr id="4" name="矩形 3">
            <a:extLst>
              <a:ext uri="{FF2B5EF4-FFF2-40B4-BE49-F238E27FC236}">
                <a16:creationId xmlns:a16="http://schemas.microsoft.com/office/drawing/2014/main" id="{D606C4D4-A830-7547-8869-3DB343BA0236}"/>
              </a:ext>
            </a:extLst>
          </p:cNvPr>
          <p:cNvSpPr/>
          <p:nvPr/>
        </p:nvSpPr>
        <p:spPr>
          <a:xfrm>
            <a:off x="7654406" y="676807"/>
            <a:ext cx="1424762" cy="4427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b="1" dirty="0"/>
              <a:t>Application</a:t>
            </a:r>
            <a:endParaRPr kumimoji="1" lang="zh-CN" altLang="en-US" b="1" dirty="0"/>
          </a:p>
        </p:txBody>
      </p:sp>
      <p:sp>
        <p:nvSpPr>
          <p:cNvPr id="6" name="Google Shape;100;p15">
            <a:extLst>
              <a:ext uri="{FF2B5EF4-FFF2-40B4-BE49-F238E27FC236}">
                <a16:creationId xmlns:a16="http://schemas.microsoft.com/office/drawing/2014/main" id="{5B9CB020-0716-3E44-BC37-7A03BE939933}"/>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Juchao</a:t>
            </a:r>
            <a:r>
              <a:rPr lang="en-US" sz="1000" dirty="0">
                <a:solidFill>
                  <a:schemeClr val="accent1">
                    <a:lumMod val="60000"/>
                    <a:lumOff val="40000"/>
                  </a:schemeClr>
                </a:solidFill>
              </a:rPr>
              <a:t> </a:t>
            </a:r>
            <a:r>
              <a:rPr lang="en-US" sz="1000" dirty="0" err="1">
                <a:solidFill>
                  <a:schemeClr val="accent1">
                    <a:lumMod val="60000"/>
                    <a:lumOff val="40000"/>
                  </a:schemeClr>
                </a:solidFill>
              </a:rPr>
              <a:t>Zhuo</a:t>
            </a:r>
            <a:r>
              <a:rPr lang="en-US" sz="1000" dirty="0">
                <a:solidFill>
                  <a:schemeClr val="accent1">
                    <a:lumMod val="60000"/>
                    <a:lumOff val="40000"/>
                  </a:schemeClr>
                </a:solidFill>
              </a:rPr>
              <a:t> et al. “Semantic Matching in App Search”. WSDM 2015</a:t>
            </a:r>
          </a:p>
        </p:txBody>
      </p:sp>
      <p:sp>
        <p:nvSpPr>
          <p:cNvPr id="2" name="灯片编号占位符 1">
            <a:extLst>
              <a:ext uri="{FF2B5EF4-FFF2-40B4-BE49-F238E27FC236}">
                <a16:creationId xmlns:a16="http://schemas.microsoft.com/office/drawing/2014/main" id="{96EA2D88-CF69-2444-89D2-7B6EBF3A5B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42883666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directions</a:t>
            </a:r>
            <a:endParaRPr dirty="0"/>
          </a:p>
        </p:txBody>
      </p:sp>
      <p:sp>
        <p:nvSpPr>
          <p:cNvPr id="112" name="Google Shape;112;p17"/>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US" sz="1500" dirty="0"/>
              <a:t>Performance </a:t>
            </a:r>
            <a:r>
              <a:rPr lang="en-US" sz="1500" i="1" dirty="0"/>
              <a:t>versus</a:t>
            </a:r>
            <a:r>
              <a:rPr lang="en-US" sz="1500" dirty="0"/>
              <a:t> Annotation cost</a:t>
            </a:r>
          </a:p>
          <a:p>
            <a:pPr marL="457200" lvl="0" indent="-323850" algn="l" rtl="0">
              <a:spcBef>
                <a:spcPts val="0"/>
              </a:spcBef>
              <a:spcAft>
                <a:spcPts val="0"/>
              </a:spcAft>
              <a:buSzPts val="1500"/>
              <a:buChar char="●"/>
            </a:pPr>
            <a:r>
              <a:rPr lang="en-US" sz="1500" dirty="0"/>
              <a:t>Evaluation on the basis of multidimensional relevance (Beyond topical relevance)</a:t>
            </a:r>
          </a:p>
          <a:p>
            <a:pPr marL="457200" lvl="0" indent="-323850" algn="l" rtl="0">
              <a:spcBef>
                <a:spcPts val="0"/>
              </a:spcBef>
              <a:spcAft>
                <a:spcPts val="0"/>
              </a:spcAft>
              <a:buSzPts val="1500"/>
              <a:buChar char="●"/>
            </a:pPr>
            <a:r>
              <a:rPr lang="en-US" sz="1500" dirty="0"/>
              <a:t>Evaluation of personalized ranking</a:t>
            </a:r>
          </a:p>
          <a:p>
            <a:pPr marL="457200" lvl="0" indent="-323850" algn="l" rtl="0">
              <a:spcBef>
                <a:spcPts val="0"/>
              </a:spcBef>
              <a:spcAft>
                <a:spcPts val="0"/>
              </a:spcAft>
              <a:buSzPts val="1500"/>
              <a:buChar char="●"/>
            </a:pPr>
            <a:r>
              <a:rPr lang="en-US" sz="1500" dirty="0"/>
              <a:t>Evaluation of multi-queries search sessions</a:t>
            </a:r>
          </a:p>
          <a:p>
            <a:pPr marL="457200" lvl="0" indent="-323850" algn="l" rtl="0">
              <a:spcBef>
                <a:spcPts val="0"/>
              </a:spcBef>
              <a:spcAft>
                <a:spcPts val="0"/>
              </a:spcAft>
              <a:buSzPts val="1500"/>
              <a:buChar char="●"/>
            </a:pPr>
            <a:endParaRPr lang="en-US" sz="1500" dirty="0"/>
          </a:p>
        </p:txBody>
      </p:sp>
      <p:sp>
        <p:nvSpPr>
          <p:cNvPr id="2" name="灯片编号占位符 1">
            <a:extLst>
              <a:ext uri="{FF2B5EF4-FFF2-40B4-BE49-F238E27FC236}">
                <a16:creationId xmlns:a16="http://schemas.microsoft.com/office/drawing/2014/main" id="{01536BBC-9390-3545-86B7-1232F7903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extLst>
      <p:ext uri="{BB962C8B-B14F-4D97-AF65-F5344CB8AC3E}">
        <p14:creationId xmlns:p14="http://schemas.microsoft.com/office/powerpoint/2010/main" val="1839756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p>
        </p:txBody>
      </p:sp>
      <p:sp>
        <p:nvSpPr>
          <p:cNvPr id="100" name="Google Shape;100;p15"/>
          <p:cNvSpPr txBox="1">
            <a:spLocks noGrp="1"/>
          </p:cNvSpPr>
          <p:nvPr>
            <p:ph type="body" idx="1"/>
          </p:nvPr>
        </p:nvSpPr>
        <p:spPr>
          <a:xfrm>
            <a:off x="729449" y="1390825"/>
            <a:ext cx="7688700" cy="3255066"/>
          </a:xfrm>
          <a:prstGeom prst="rect">
            <a:avLst/>
          </a:prstGeom>
        </p:spPr>
        <p:txBody>
          <a:bodyPr spcFirstLastPara="1" wrap="square" lIns="91425" tIns="91425" rIns="91425" bIns="91425" anchor="t" anchorCtr="0">
            <a:noAutofit/>
          </a:bodyPr>
          <a:lstStyle/>
          <a:p>
            <a:pPr indent="-323850">
              <a:lnSpc>
                <a:spcPct val="150000"/>
              </a:lnSpc>
              <a:buSzPts val="1500"/>
            </a:pPr>
            <a:r>
              <a:rPr lang="en-US" altLang="zh-CN" b="1" dirty="0"/>
              <a:t>Application search</a:t>
            </a:r>
            <a:endParaRPr lang="en-US" altLang="zh-CN" dirty="0"/>
          </a:p>
          <a:p>
            <a:pPr indent="-323850">
              <a:lnSpc>
                <a:spcPct val="150000"/>
              </a:lnSpc>
              <a:buSzPts val="1500"/>
            </a:pPr>
            <a:r>
              <a:rPr lang="en-US" altLang="zh-CN" dirty="0"/>
              <a:t>Objectives: Facilitate the app market, users and developers</a:t>
            </a:r>
          </a:p>
          <a:p>
            <a:pPr lvl="0" indent="-323850">
              <a:lnSpc>
                <a:spcPct val="150000"/>
              </a:lnSpc>
              <a:buSzPts val="1500"/>
            </a:pPr>
            <a:r>
              <a:rPr lang="en-US" altLang="zh-CN" dirty="0"/>
              <a:t>Google Play Store now features more than 3.5 million apps and users install an average of 35 mobile apps on their phones, using half of them regularly</a:t>
            </a:r>
          </a:p>
        </p:txBody>
      </p:sp>
      <p:sp>
        <p:nvSpPr>
          <p:cNvPr id="4" name="矩形 3">
            <a:extLst>
              <a:ext uri="{FF2B5EF4-FFF2-40B4-BE49-F238E27FC236}">
                <a16:creationId xmlns:a16="http://schemas.microsoft.com/office/drawing/2014/main" id="{57E99353-1AAB-B848-88C1-3D706578A6AF}"/>
              </a:ext>
            </a:extLst>
          </p:cNvPr>
          <p:cNvSpPr/>
          <p:nvPr/>
        </p:nvSpPr>
        <p:spPr>
          <a:xfrm>
            <a:off x="7654406" y="676807"/>
            <a:ext cx="1424762" cy="4427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b="1" dirty="0"/>
              <a:t>Application</a:t>
            </a:r>
            <a:endParaRPr kumimoji="1" lang="zh-CN" altLang="en-US" b="1" dirty="0"/>
          </a:p>
        </p:txBody>
      </p:sp>
      <p:pic>
        <p:nvPicPr>
          <p:cNvPr id="2" name="图片 1">
            <a:extLst>
              <a:ext uri="{FF2B5EF4-FFF2-40B4-BE49-F238E27FC236}">
                <a16:creationId xmlns:a16="http://schemas.microsoft.com/office/drawing/2014/main" id="{2DFBEC26-4B38-A942-BEC1-61DE7F6A8C90}"/>
              </a:ext>
            </a:extLst>
          </p:cNvPr>
          <p:cNvPicPr>
            <a:picLocks noChangeAspect="1"/>
          </p:cNvPicPr>
          <p:nvPr/>
        </p:nvPicPr>
        <p:blipFill>
          <a:blip r:embed="rId3"/>
          <a:stretch>
            <a:fillRect/>
          </a:stretch>
        </p:blipFill>
        <p:spPr>
          <a:xfrm>
            <a:off x="4430745" y="2852165"/>
            <a:ext cx="3789335" cy="1435710"/>
          </a:xfrm>
          <a:prstGeom prst="rect">
            <a:avLst/>
          </a:prstGeom>
        </p:spPr>
      </p:pic>
      <p:pic>
        <p:nvPicPr>
          <p:cNvPr id="6" name="图片 5">
            <a:extLst>
              <a:ext uri="{FF2B5EF4-FFF2-40B4-BE49-F238E27FC236}">
                <a16:creationId xmlns:a16="http://schemas.microsoft.com/office/drawing/2014/main" id="{201E7B2E-647A-E24B-85FC-FE3E98AEED8F}"/>
              </a:ext>
            </a:extLst>
          </p:cNvPr>
          <p:cNvPicPr>
            <a:picLocks noChangeAspect="1"/>
          </p:cNvPicPr>
          <p:nvPr/>
        </p:nvPicPr>
        <p:blipFill>
          <a:blip r:embed="rId4"/>
          <a:stretch>
            <a:fillRect/>
          </a:stretch>
        </p:blipFill>
        <p:spPr>
          <a:xfrm>
            <a:off x="923920" y="2895012"/>
            <a:ext cx="2743200" cy="1350016"/>
          </a:xfrm>
          <a:prstGeom prst="rect">
            <a:avLst/>
          </a:prstGeom>
        </p:spPr>
      </p:pic>
      <p:sp>
        <p:nvSpPr>
          <p:cNvPr id="7" name="Google Shape;100;p15">
            <a:extLst>
              <a:ext uri="{FF2B5EF4-FFF2-40B4-BE49-F238E27FC236}">
                <a16:creationId xmlns:a16="http://schemas.microsoft.com/office/drawing/2014/main" id="{97747D32-5D13-4343-AD5B-7F07AA958027}"/>
              </a:ext>
            </a:extLst>
          </p:cNvPr>
          <p:cNvSpPr txBox="1">
            <a:spLocks/>
          </p:cNvSpPr>
          <p:nvPr/>
        </p:nvSpPr>
        <p:spPr>
          <a:xfrm>
            <a:off x="581891" y="4512900"/>
            <a:ext cx="8294253" cy="63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Juchao</a:t>
            </a:r>
            <a:r>
              <a:rPr lang="en-US" sz="1000" dirty="0">
                <a:solidFill>
                  <a:schemeClr val="accent1">
                    <a:lumMod val="60000"/>
                    <a:lumOff val="40000"/>
                  </a:schemeClr>
                </a:solidFill>
              </a:rPr>
              <a:t> </a:t>
            </a:r>
            <a:r>
              <a:rPr lang="en-US" sz="1000" dirty="0" err="1">
                <a:solidFill>
                  <a:schemeClr val="accent1">
                    <a:lumMod val="60000"/>
                    <a:lumOff val="40000"/>
                  </a:schemeClr>
                </a:solidFill>
              </a:rPr>
              <a:t>Zhuo</a:t>
            </a:r>
            <a:r>
              <a:rPr lang="en-US" sz="1000" dirty="0">
                <a:solidFill>
                  <a:schemeClr val="accent1">
                    <a:lumMod val="60000"/>
                    <a:lumOff val="40000"/>
                  </a:schemeClr>
                </a:solidFill>
              </a:rPr>
              <a:t> et al. “Semantic matching in app search” WSDM 2015</a:t>
            </a:r>
          </a:p>
          <a:p>
            <a:pPr marL="133350" indent="0">
              <a:buSzPts val="1500"/>
              <a:buNone/>
            </a:pPr>
            <a:r>
              <a:rPr lang="en-US" sz="1000" dirty="0">
                <a:solidFill>
                  <a:schemeClr val="accent1">
                    <a:lumMod val="60000"/>
                    <a:lumOff val="40000"/>
                  </a:schemeClr>
                </a:solidFill>
              </a:rPr>
              <a:t>https://</a:t>
            </a:r>
            <a:r>
              <a:rPr lang="en-US" sz="1000" dirty="0" err="1">
                <a:solidFill>
                  <a:schemeClr val="accent1">
                    <a:lumMod val="60000"/>
                    <a:lumOff val="40000"/>
                  </a:schemeClr>
                </a:solidFill>
              </a:rPr>
              <a:t>www.thinkwithgoogle.com</a:t>
            </a:r>
            <a:r>
              <a:rPr lang="en-US" sz="1000" dirty="0">
                <a:solidFill>
                  <a:schemeClr val="accent1">
                    <a:lumMod val="60000"/>
                    <a:lumOff val="40000"/>
                  </a:schemeClr>
                </a:solidFill>
              </a:rPr>
              <a:t>/advertising-channels/apps/app-marketing-trends-mobile-landscape/</a:t>
            </a:r>
          </a:p>
        </p:txBody>
      </p:sp>
      <p:sp>
        <p:nvSpPr>
          <p:cNvPr id="3" name="灯片编号占位符 2">
            <a:extLst>
              <a:ext uri="{FF2B5EF4-FFF2-40B4-BE49-F238E27FC236}">
                <a16:creationId xmlns:a16="http://schemas.microsoft.com/office/drawing/2014/main" id="{3C336611-6BDA-0B41-9A64-653902E1A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977131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2"/>
        <p:cNvGrpSpPr/>
        <p:nvPr/>
      </p:nvGrpSpPr>
      <p:grpSpPr>
        <a:xfrm>
          <a:off x="0" y="0"/>
          <a:ext cx="0" cy="0"/>
          <a:chOff x="0" y="0"/>
          <a:chExt cx="0" cy="0"/>
        </a:xfrm>
      </p:grpSpPr>
      <p:sp>
        <p:nvSpPr>
          <p:cNvPr id="94" name="Google Shape;94;p14"/>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133350" lvl="0" indent="0">
              <a:buSzPts val="1500"/>
              <a:buNone/>
            </a:pPr>
            <a:r>
              <a:rPr lang="en-US" sz="3000" b="1" dirty="0">
                <a:solidFill>
                  <a:schemeClr val="bg1"/>
                </a:solidFill>
              </a:rPr>
              <a:t>User-centric</a:t>
            </a:r>
            <a:r>
              <a:rPr lang="zh-CN" altLang="en-US" sz="3000" b="1" dirty="0">
                <a:solidFill>
                  <a:schemeClr val="bg1"/>
                </a:solidFill>
              </a:rPr>
              <a:t> </a:t>
            </a:r>
            <a:r>
              <a:rPr lang="en-US" altLang="zh-CN" sz="3000" b="1" dirty="0">
                <a:solidFill>
                  <a:schemeClr val="bg1"/>
                </a:solidFill>
              </a:rPr>
              <a:t>ranking models</a:t>
            </a:r>
            <a:endParaRPr lang="en-US" sz="3000" b="1" dirty="0">
              <a:solidFill>
                <a:schemeClr val="bg1"/>
              </a:solidFill>
            </a:endParaRPr>
          </a:p>
          <a:p>
            <a:pPr marL="133350" lvl="0" indent="0">
              <a:buSzPts val="1500"/>
              <a:buNone/>
            </a:pPr>
            <a:endParaRPr lang="en" altLang="zh-CN" sz="3000" b="1" dirty="0">
              <a:solidFill>
                <a:schemeClr val="bg1"/>
              </a:solidFill>
            </a:endParaRPr>
          </a:p>
          <a:p>
            <a:pPr marL="133350" lvl="0" indent="0" rtl="0">
              <a:spcBef>
                <a:spcPts val="0"/>
              </a:spcBef>
              <a:spcAft>
                <a:spcPts val="0"/>
              </a:spcAft>
              <a:buSzPts val="1500"/>
              <a:buNone/>
            </a:pPr>
            <a:r>
              <a:rPr lang="en-US" sz="1600" b="1" dirty="0">
                <a:solidFill>
                  <a:schemeClr val="bg1"/>
                </a:solidFill>
              </a:rPr>
              <a:t>Maarten de </a:t>
            </a:r>
            <a:r>
              <a:rPr lang="en-US" sz="1600" b="1" dirty="0" err="1">
                <a:solidFill>
                  <a:schemeClr val="bg1"/>
                </a:solidFill>
              </a:rPr>
              <a:t>Rijke</a:t>
            </a:r>
            <a:endParaRPr sz="1600" b="1" dirty="0">
              <a:solidFill>
                <a:schemeClr val="bg1"/>
              </a:solidFill>
            </a:endParaRPr>
          </a:p>
        </p:txBody>
      </p:sp>
      <p:sp>
        <p:nvSpPr>
          <p:cNvPr id="2" name="灯片编号占位符 1">
            <a:extLst>
              <a:ext uri="{FF2B5EF4-FFF2-40B4-BE49-F238E27FC236}">
                <a16:creationId xmlns:a16="http://schemas.microsoft.com/office/drawing/2014/main" id="{3CCE613E-E8E2-7D48-9C63-271325761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272449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User-centric ranking models</a:t>
            </a:r>
            <a:endParaRPr dirty="0"/>
          </a:p>
        </p:txBody>
      </p:sp>
      <p:sp>
        <p:nvSpPr>
          <p:cNvPr id="118" name="Google Shape;118;p18"/>
          <p:cNvSpPr txBox="1">
            <a:spLocks noGrp="1"/>
          </p:cNvSpPr>
          <p:nvPr>
            <p:ph type="body" idx="1"/>
          </p:nvPr>
        </p:nvSpPr>
        <p:spPr>
          <a:xfrm>
            <a:off x="729450" y="1390825"/>
            <a:ext cx="7688700" cy="2261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US" dirty="0"/>
              <a:t>How can we use behavior data to construct better ranking models to improve the performance of vertical search engines?</a:t>
            </a:r>
          </a:p>
          <a:p>
            <a:pPr lvl="1" indent="-323850">
              <a:spcBef>
                <a:spcPts val="0"/>
              </a:spcBef>
              <a:buSzPts val="1500"/>
              <a:buChar char="●"/>
            </a:pPr>
            <a:r>
              <a:rPr lang="en-US" sz="1300" dirty="0"/>
              <a:t>Learning to rank models on the basis of user behavior features</a:t>
            </a:r>
          </a:p>
          <a:p>
            <a:pPr lvl="1" indent="-323850">
              <a:spcBef>
                <a:spcPts val="0"/>
              </a:spcBef>
              <a:buSzPts val="1500"/>
              <a:buChar char="●"/>
            </a:pPr>
            <a:r>
              <a:rPr lang="en-US" sz="1300" dirty="0"/>
              <a:t>User interaction models (e.g. click models)</a:t>
            </a:r>
          </a:p>
          <a:p>
            <a:pPr lvl="1" indent="-323850">
              <a:spcBef>
                <a:spcPts val="0"/>
              </a:spcBef>
              <a:buSzPts val="1500"/>
              <a:buChar char="●"/>
            </a:pPr>
            <a:r>
              <a:rPr lang="en-US" sz="1300" dirty="0"/>
              <a:t>Deep models utilizing user behavior and content information</a:t>
            </a:r>
          </a:p>
          <a:p>
            <a:pPr lvl="1" indent="-323850">
              <a:spcBef>
                <a:spcPts val="0"/>
              </a:spcBef>
              <a:buSzPts val="1500"/>
              <a:buChar char="●"/>
            </a:pPr>
            <a:endParaRPr lang="en-US" sz="1300" dirty="0"/>
          </a:p>
          <a:p>
            <a:pPr marL="133350" lvl="0" indent="0" algn="l" rtl="0">
              <a:spcBef>
                <a:spcPts val="0"/>
              </a:spcBef>
              <a:spcAft>
                <a:spcPts val="0"/>
              </a:spcAft>
              <a:buSzPts val="1500"/>
              <a:buNone/>
            </a:pPr>
            <a:endParaRPr dirty="0"/>
          </a:p>
        </p:txBody>
      </p:sp>
      <p:sp>
        <p:nvSpPr>
          <p:cNvPr id="2" name="灯片编号占位符 1">
            <a:extLst>
              <a:ext uri="{FF2B5EF4-FFF2-40B4-BE49-F238E27FC236}">
                <a16:creationId xmlns:a16="http://schemas.microsoft.com/office/drawing/2014/main" id="{3072B99B-3093-564F-B455-F9A2A9DAED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extLst>
      <p:ext uri="{BB962C8B-B14F-4D97-AF65-F5344CB8AC3E}">
        <p14:creationId xmlns:p14="http://schemas.microsoft.com/office/powerpoint/2010/main" val="32918966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LETOR with implicit feedback</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buSzPts val="1500"/>
            </a:pPr>
            <a:r>
              <a:rPr lang="en-US" b="1" dirty="0"/>
              <a:t>User behavior features</a:t>
            </a:r>
            <a:endParaRPr lang="en-US" altLang="zh-CN" b="1" dirty="0"/>
          </a:p>
          <a:p>
            <a:pPr lvl="1" indent="-323850">
              <a:spcBef>
                <a:spcPts val="0"/>
              </a:spcBef>
              <a:buSzPts val="1500"/>
              <a:buChar char="●"/>
            </a:pPr>
            <a:r>
              <a:rPr lang="en-US" sz="1300" dirty="0"/>
              <a:t>Click through rate, Hover through rate, Converted hover rate, Dwell time etc.</a:t>
            </a:r>
            <a:endParaRPr lang="en-US" dirty="0"/>
          </a:p>
          <a:p>
            <a:pPr lvl="0" indent="-323850">
              <a:buSzPts val="1500"/>
            </a:pPr>
            <a:r>
              <a:rPr lang="en-US" altLang="zh-CN" b="1" dirty="0"/>
              <a:t>Three levels of propagation for the user behavior features</a:t>
            </a:r>
          </a:p>
          <a:p>
            <a:pPr lvl="1" indent="-323850">
              <a:spcBef>
                <a:spcPts val="0"/>
              </a:spcBef>
              <a:buSzPts val="1500"/>
              <a:buChar char="●"/>
            </a:pPr>
            <a:r>
              <a:rPr lang="en-US" altLang="zh-CN" sz="1300" dirty="0"/>
              <a:t>Q-URL. The query is associated with the image URL for the clicked/viewed image</a:t>
            </a:r>
          </a:p>
          <a:p>
            <a:pPr lvl="1" indent="-323850">
              <a:spcBef>
                <a:spcPts val="0"/>
              </a:spcBef>
              <a:buSzPts val="1500"/>
              <a:buChar char="●"/>
            </a:pPr>
            <a:r>
              <a:rPr lang="en-US" altLang="zh-CN" sz="1300" dirty="0"/>
              <a:t>Q-</a:t>
            </a:r>
            <a:r>
              <a:rPr lang="en-US" altLang="zh-CN" sz="1300" dirty="0" err="1"/>
              <a:t>Refpage</a:t>
            </a:r>
            <a:r>
              <a:rPr lang="en-US" altLang="zh-CN" sz="1300" dirty="0"/>
              <a:t>. The query is associated with the URL of the referral page where the image is embedded.</a:t>
            </a:r>
          </a:p>
          <a:p>
            <a:pPr lvl="1" indent="-323850">
              <a:spcBef>
                <a:spcPts val="0"/>
              </a:spcBef>
              <a:buSzPts val="1500"/>
              <a:buChar char="●"/>
            </a:pPr>
            <a:r>
              <a:rPr lang="en-US" altLang="zh-CN" sz="1300" dirty="0"/>
              <a:t>Q-Independent. The features are calculated for the image </a:t>
            </a:r>
            <a:r>
              <a:rPr lang="en-US" altLang="zh-CN" sz="1300" dirty="0" err="1"/>
              <a:t>url</a:t>
            </a:r>
            <a:r>
              <a:rPr lang="en-US" altLang="zh-CN" sz="1300" dirty="0"/>
              <a:t>, independently of the query.</a:t>
            </a:r>
          </a:p>
          <a:p>
            <a:pPr indent="-323850">
              <a:buSzPts val="1500"/>
            </a:pPr>
            <a:r>
              <a:rPr lang="en-US" altLang="zh-CN" dirty="0"/>
              <a:t>Baselines:  B1 (purely content-based), B2 (B1 + CTR for Q-URL)</a:t>
            </a:r>
          </a:p>
          <a:p>
            <a:pPr indent="-323850">
              <a:buSzPts val="1500"/>
            </a:pPr>
            <a:r>
              <a:rPr lang="en-US" altLang="zh-CN" dirty="0"/>
              <a:t>LETOR model:  </a:t>
            </a:r>
            <a:r>
              <a:rPr lang="en-US" altLang="zh-CN" dirty="0" err="1"/>
              <a:t>GBRank</a:t>
            </a:r>
            <a:r>
              <a:rPr lang="en-US" altLang="zh-CN" dirty="0"/>
              <a:t> model</a:t>
            </a:r>
          </a:p>
          <a:p>
            <a:pPr indent="-323850">
              <a:buSzPts val="1500"/>
            </a:pPr>
            <a:endParaRPr lang="en-US" dirty="0"/>
          </a:p>
          <a:p>
            <a:pPr marL="590550" lvl="1" indent="0">
              <a:spcBef>
                <a:spcPts val="0"/>
              </a:spcBef>
              <a:buSzPts val="1500"/>
              <a:buNone/>
            </a:pPr>
            <a:endParaRPr lang="en-US" sz="1300" dirty="0"/>
          </a:p>
          <a:p>
            <a:pPr lvl="0" indent="-323850">
              <a:lnSpc>
                <a:spcPct val="150000"/>
              </a:lnSpc>
              <a:buSzPts val="1500"/>
            </a:pPr>
            <a:endParaRPr lang="en-US" dirty="0"/>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Neil O’Hare et al. “Leveraging User Interaction Signals for Web Image Search”.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16</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sp>
        <p:nvSpPr>
          <p:cNvPr id="2" name="灯片编号占位符 1">
            <a:extLst>
              <a:ext uri="{FF2B5EF4-FFF2-40B4-BE49-F238E27FC236}">
                <a16:creationId xmlns:a16="http://schemas.microsoft.com/office/drawing/2014/main" id="{BF383E08-9420-6249-8456-4898566195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Tree>
    <p:extLst>
      <p:ext uri="{BB962C8B-B14F-4D97-AF65-F5344CB8AC3E}">
        <p14:creationId xmlns:p14="http://schemas.microsoft.com/office/powerpoint/2010/main" val="15193415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LETOR with implicit feedback</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buSzPts val="1500"/>
            </a:pPr>
            <a:r>
              <a:rPr lang="en-US" dirty="0"/>
              <a:t>Relevance + Quality NDCG Results for Image Search with Implicit Feedback features</a:t>
            </a:r>
          </a:p>
          <a:p>
            <a:pPr marL="590550" lvl="1" indent="0">
              <a:spcBef>
                <a:spcPts val="0"/>
              </a:spcBef>
              <a:buSzPts val="1500"/>
              <a:buNone/>
            </a:pPr>
            <a:endParaRPr lang="en-US" sz="1300" dirty="0"/>
          </a:p>
          <a:p>
            <a:pPr lvl="0" indent="-323850">
              <a:lnSpc>
                <a:spcPct val="150000"/>
              </a:lnSpc>
              <a:buSzPts val="1500"/>
            </a:pPr>
            <a:endParaRPr lang="en-US" dirty="0"/>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a:solidFill>
                  <a:schemeClr val="accent1">
                    <a:lumMod val="60000"/>
                    <a:lumOff val="40000"/>
                  </a:schemeClr>
                </a:solidFill>
              </a:rPr>
              <a:t>Neil O’Hare et al. “Leveraging User Interaction Signals for Web Image Search”.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16</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2" name="图片 1">
            <a:extLst>
              <a:ext uri="{FF2B5EF4-FFF2-40B4-BE49-F238E27FC236}">
                <a16:creationId xmlns:a16="http://schemas.microsoft.com/office/drawing/2014/main" id="{422D514A-2D31-214D-BC53-E775F98F83E8}"/>
              </a:ext>
            </a:extLst>
          </p:cNvPr>
          <p:cNvPicPr>
            <a:picLocks noChangeAspect="1"/>
          </p:cNvPicPr>
          <p:nvPr/>
        </p:nvPicPr>
        <p:blipFill>
          <a:blip r:embed="rId3"/>
          <a:stretch>
            <a:fillRect/>
          </a:stretch>
        </p:blipFill>
        <p:spPr>
          <a:xfrm>
            <a:off x="1735494" y="1974779"/>
            <a:ext cx="5673012" cy="2392234"/>
          </a:xfrm>
          <a:prstGeom prst="rect">
            <a:avLst/>
          </a:prstGeom>
        </p:spPr>
      </p:pic>
      <p:sp>
        <p:nvSpPr>
          <p:cNvPr id="3" name="灯片编号占位符 2">
            <a:extLst>
              <a:ext uri="{FF2B5EF4-FFF2-40B4-BE49-F238E27FC236}">
                <a16:creationId xmlns:a16="http://schemas.microsoft.com/office/drawing/2014/main" id="{5CB9C037-4229-0142-84BB-EFE57BEDA0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extLst>
      <p:ext uri="{BB962C8B-B14F-4D97-AF65-F5344CB8AC3E}">
        <p14:creationId xmlns:p14="http://schemas.microsoft.com/office/powerpoint/2010/main" val="21752221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Grid-based user browsing model (GUBM)</a:t>
            </a:r>
            <a:endParaRPr dirty="0"/>
          </a:p>
        </p:txBody>
      </p:sp>
      <mc:AlternateContent xmlns:mc="http://schemas.openxmlformats.org/markup-compatibility/2006" xmlns:a14="http://schemas.microsoft.com/office/drawing/2010/main">
        <mc:Choice Requires="a14">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Assumption 1 – Examination hypothesis in image search </a:t>
                </a:r>
                <a:endParaRPr lang="en-US" altLang="zh-CN" dirty="0"/>
              </a:p>
              <a:p>
                <a:pPr lvl="1" indent="-323850">
                  <a:lnSpc>
                    <a:spcPct val="150000"/>
                  </a:lnSpc>
                  <a:spcBef>
                    <a:spcPts val="0"/>
                  </a:spcBef>
                  <a:buSzPts val="1500"/>
                  <a:buChar char="●"/>
                </a:pPr>
                <a:r>
                  <a:rPr lang="en-US" dirty="0"/>
                  <a:t>An image result being interacted with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𝑖</m:t>
                        </m:r>
                      </m:sub>
                    </m:sSub>
                    <m:r>
                      <a:rPr lang="en-US" i="1" dirty="0" smtClean="0">
                        <a:latin typeface="Cambria Math" panose="02040503050406030204" pitchFamily="18" charset="0"/>
                      </a:rPr>
                      <m:t> = 1</m:t>
                    </m:r>
                  </m:oMath>
                </a14:m>
                <a:r>
                  <a:rPr lang="en-US" dirty="0"/>
                  <a:t>) accords with two independent conditions: it is examined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oMath>
                </a14:m>
                <a:r>
                  <a:rPr lang="en-US" dirty="0"/>
                  <a:t>) and it is relevant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𝑖</m:t>
                        </m:r>
                      </m:sub>
                    </m:sSub>
                    <m:r>
                      <a:rPr lang="en-US" i="1" dirty="0" smtClean="0">
                        <a:latin typeface="Cambria Math" panose="02040503050406030204" pitchFamily="18" charset="0"/>
                      </a:rPr>
                      <m:t> = 1</m:t>
                    </m:r>
                  </m:oMath>
                </a14:m>
                <a:r>
                  <a:rPr lang="en-US" dirty="0"/>
                  <a:t>)</a:t>
                </a:r>
              </a:p>
              <a:p>
                <a:pPr marL="133350" lvl="0" indent="0">
                  <a:lnSpc>
                    <a:spcPct val="150000"/>
                  </a:lnSpc>
                  <a:buSzPts val="1500"/>
                  <a:buNone/>
                </a:pPr>
                <a:endParaRPr lang="en-US" dirty="0"/>
              </a:p>
            </p:txBody>
          </p:sp>
        </mc:Choice>
        <mc:Fallback xmlns="">
          <p:sp>
            <p:nvSpPr>
              <p:cNvPr id="100" name="Google Shape;100;p15"/>
              <p:cNvSpPr txBox="1">
                <a:spLocks noGrp="1" noRot="1" noChangeAspect="1" noMove="1" noResize="1" noEditPoints="1" noAdjustHandles="1" noChangeArrowheads="1" noChangeShapeType="1" noTextEdit="1"/>
              </p:cNvSpPr>
              <p:nvPr>
                <p:ph type="body" idx="1"/>
              </p:nvPr>
            </p:nvSpPr>
            <p:spPr>
              <a:xfrm>
                <a:off x="729450" y="1390824"/>
                <a:ext cx="7688700" cy="2830301"/>
              </a:xfrm>
              <a:prstGeom prst="rect">
                <a:avLst/>
              </a:prstGeom>
              <a:blipFill>
                <a:blip r:embed="rId3"/>
                <a:stretch>
                  <a:fillRect/>
                </a:stretch>
              </a:blipFill>
            </p:spPr>
            <p:txBody>
              <a:bodyPr/>
              <a:lstStyle/>
              <a:p>
                <a:r>
                  <a:rPr lang="zh-CN" altLang="en-US">
                    <a:noFill/>
                  </a:rPr>
                  <a:t> </a:t>
                </a:r>
              </a:p>
            </p:txBody>
          </p:sp>
        </mc:Fallback>
      </mc:AlternateContent>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“Constructing an Interaction Behavior Model for Web Image Search”.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5" name="图片 4">
            <a:extLst>
              <a:ext uri="{FF2B5EF4-FFF2-40B4-BE49-F238E27FC236}">
                <a16:creationId xmlns:a16="http://schemas.microsoft.com/office/drawing/2014/main" id="{9CFD96E2-EE05-D546-8F5D-5B77E0AEE91E}"/>
              </a:ext>
            </a:extLst>
          </p:cNvPr>
          <p:cNvPicPr>
            <a:picLocks noChangeAspect="1"/>
          </p:cNvPicPr>
          <p:nvPr/>
        </p:nvPicPr>
        <p:blipFill>
          <a:blip r:embed="rId4"/>
          <a:stretch>
            <a:fillRect/>
          </a:stretch>
        </p:blipFill>
        <p:spPr>
          <a:xfrm>
            <a:off x="2323322" y="2687750"/>
            <a:ext cx="4497355" cy="1165981"/>
          </a:xfrm>
          <a:prstGeom prst="rect">
            <a:avLst/>
          </a:prstGeom>
        </p:spPr>
      </p:pic>
      <p:sp>
        <p:nvSpPr>
          <p:cNvPr id="2" name="灯片编号占位符 1">
            <a:extLst>
              <a:ext uri="{FF2B5EF4-FFF2-40B4-BE49-F238E27FC236}">
                <a16:creationId xmlns:a16="http://schemas.microsoft.com/office/drawing/2014/main" id="{D6B1FFBE-77C5-5A4C-A768-7613B31DF1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extLst>
      <p:ext uri="{BB962C8B-B14F-4D97-AF65-F5344CB8AC3E}">
        <p14:creationId xmlns:p14="http://schemas.microsoft.com/office/powerpoint/2010/main" val="28422698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Grid-based user browsing model (GUBM)</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Assumption 2 – Locally unidirectional examination assumption </a:t>
            </a:r>
            <a:endParaRPr lang="en-US" altLang="zh-CN" dirty="0"/>
          </a:p>
          <a:p>
            <a:pPr lvl="1" indent="-323850">
              <a:lnSpc>
                <a:spcPct val="150000"/>
              </a:lnSpc>
              <a:spcBef>
                <a:spcPts val="0"/>
              </a:spcBef>
              <a:buSzPts val="1500"/>
              <a:buChar char="●"/>
            </a:pPr>
            <a:r>
              <a:rPr lang="en-US" dirty="0"/>
              <a:t>Between adjacent interaction signals, users tend to examine results in one direction without changes both in the vertical direction and in the same row. And the vertical examination direction is consistent with the vertical interaction direction.</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“Constructing an Interaction Behavior Model for Web Image Search”.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2" name="图片 1">
            <a:extLst>
              <a:ext uri="{FF2B5EF4-FFF2-40B4-BE49-F238E27FC236}">
                <a16:creationId xmlns:a16="http://schemas.microsoft.com/office/drawing/2014/main" id="{A8986A1B-724C-7448-9B1A-1A4BD45E19AF}"/>
              </a:ext>
            </a:extLst>
          </p:cNvPr>
          <p:cNvPicPr>
            <a:picLocks noChangeAspect="1"/>
          </p:cNvPicPr>
          <p:nvPr/>
        </p:nvPicPr>
        <p:blipFill>
          <a:blip r:embed="rId3"/>
          <a:stretch>
            <a:fillRect/>
          </a:stretch>
        </p:blipFill>
        <p:spPr>
          <a:xfrm>
            <a:off x="1881356" y="2571750"/>
            <a:ext cx="2457379" cy="1571042"/>
          </a:xfrm>
          <a:prstGeom prst="rect">
            <a:avLst/>
          </a:prstGeom>
        </p:spPr>
      </p:pic>
      <p:pic>
        <p:nvPicPr>
          <p:cNvPr id="3" name="图片 2">
            <a:extLst>
              <a:ext uri="{FF2B5EF4-FFF2-40B4-BE49-F238E27FC236}">
                <a16:creationId xmlns:a16="http://schemas.microsoft.com/office/drawing/2014/main" id="{5778585E-A1EE-E44A-B9E1-2ABEFFC5EB0E}"/>
              </a:ext>
            </a:extLst>
          </p:cNvPr>
          <p:cNvPicPr>
            <a:picLocks noChangeAspect="1"/>
          </p:cNvPicPr>
          <p:nvPr/>
        </p:nvPicPr>
        <p:blipFill>
          <a:blip r:embed="rId4"/>
          <a:stretch>
            <a:fillRect/>
          </a:stretch>
        </p:blipFill>
        <p:spPr>
          <a:xfrm>
            <a:off x="4572000" y="2571750"/>
            <a:ext cx="2728652" cy="1571042"/>
          </a:xfrm>
          <a:prstGeom prst="rect">
            <a:avLst/>
          </a:prstGeom>
        </p:spPr>
      </p:pic>
      <p:sp>
        <p:nvSpPr>
          <p:cNvPr id="6" name="矩形 5">
            <a:extLst>
              <a:ext uri="{FF2B5EF4-FFF2-40B4-BE49-F238E27FC236}">
                <a16:creationId xmlns:a16="http://schemas.microsoft.com/office/drawing/2014/main" id="{068815E8-CD1E-8D45-A6CF-54CD0A3CEC80}"/>
              </a:ext>
            </a:extLst>
          </p:cNvPr>
          <p:cNvSpPr/>
          <p:nvPr/>
        </p:nvSpPr>
        <p:spPr>
          <a:xfrm>
            <a:off x="2616218" y="4184539"/>
            <a:ext cx="1260281" cy="261610"/>
          </a:xfrm>
          <a:prstGeom prst="rect">
            <a:avLst/>
          </a:prstGeom>
        </p:spPr>
        <p:txBody>
          <a:bodyPr wrap="none">
            <a:spAutoFit/>
          </a:bodyPr>
          <a:lstStyle/>
          <a:p>
            <a:r>
              <a:rPr lang="en-US" altLang="zh-CN" sz="1100" dirty="0">
                <a:solidFill>
                  <a:schemeClr val="accent1"/>
                </a:solidFill>
                <a:latin typeface="Lato"/>
                <a:sym typeface="Lato"/>
              </a:rPr>
              <a:t>Vertical direction</a:t>
            </a:r>
            <a:endParaRPr lang="zh-CN" altLang="en-US" sz="1100" dirty="0">
              <a:solidFill>
                <a:schemeClr val="accent1"/>
              </a:solidFill>
              <a:latin typeface="Lato"/>
              <a:sym typeface="Lato"/>
            </a:endParaRPr>
          </a:p>
        </p:txBody>
      </p:sp>
      <p:sp>
        <p:nvSpPr>
          <p:cNvPr id="10" name="矩形 9">
            <a:extLst>
              <a:ext uri="{FF2B5EF4-FFF2-40B4-BE49-F238E27FC236}">
                <a16:creationId xmlns:a16="http://schemas.microsoft.com/office/drawing/2014/main" id="{3424D884-F1EA-E64F-9002-7665956B7E4B}"/>
              </a:ext>
            </a:extLst>
          </p:cNvPr>
          <p:cNvSpPr/>
          <p:nvPr/>
        </p:nvSpPr>
        <p:spPr>
          <a:xfrm>
            <a:off x="5517184" y="4185992"/>
            <a:ext cx="1433406" cy="261610"/>
          </a:xfrm>
          <a:prstGeom prst="rect">
            <a:avLst/>
          </a:prstGeom>
        </p:spPr>
        <p:txBody>
          <a:bodyPr wrap="none">
            <a:spAutoFit/>
          </a:bodyPr>
          <a:lstStyle/>
          <a:p>
            <a:r>
              <a:rPr lang="en-US" altLang="zh-CN" sz="1100" dirty="0">
                <a:solidFill>
                  <a:schemeClr val="accent1"/>
                </a:solidFill>
                <a:latin typeface="Lato"/>
                <a:sym typeface="Lato"/>
              </a:rPr>
              <a:t>Horizontal direction</a:t>
            </a:r>
            <a:endParaRPr lang="zh-CN" altLang="en-US" sz="1100" dirty="0">
              <a:solidFill>
                <a:schemeClr val="accent1"/>
              </a:solidFill>
              <a:latin typeface="Lato"/>
              <a:sym typeface="Lato"/>
            </a:endParaRPr>
          </a:p>
        </p:txBody>
      </p:sp>
      <p:sp>
        <p:nvSpPr>
          <p:cNvPr id="5" name="灯片编号占位符 4">
            <a:extLst>
              <a:ext uri="{FF2B5EF4-FFF2-40B4-BE49-F238E27FC236}">
                <a16:creationId xmlns:a16="http://schemas.microsoft.com/office/drawing/2014/main" id="{B7EB0E07-8DCF-C34B-9FD2-209AF66B1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Tree>
    <p:extLst>
      <p:ext uri="{BB962C8B-B14F-4D97-AF65-F5344CB8AC3E}">
        <p14:creationId xmlns:p14="http://schemas.microsoft.com/office/powerpoint/2010/main" val="20294303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Grid-based user browsing model (GUBM)</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Assumption 3 – Non one-by-one examination assumption</a:t>
            </a:r>
            <a:endParaRPr lang="en-US" altLang="zh-CN" dirty="0"/>
          </a:p>
          <a:p>
            <a:pPr lvl="1" indent="-323850">
              <a:lnSpc>
                <a:spcPct val="150000"/>
              </a:lnSpc>
              <a:spcBef>
                <a:spcPts val="0"/>
              </a:spcBef>
              <a:buSzPts val="1500"/>
              <a:buChar char="●"/>
            </a:pPr>
            <a:r>
              <a:rPr lang="en-US" dirty="0"/>
              <a:t>When users examine the results between two adjacent interaction signals, they will skip several results and examine a result at some distance.</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“Constructing an Interaction Behavior Model for Web Image Search”.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5" name="图片 4">
            <a:extLst>
              <a:ext uri="{FF2B5EF4-FFF2-40B4-BE49-F238E27FC236}">
                <a16:creationId xmlns:a16="http://schemas.microsoft.com/office/drawing/2014/main" id="{E336BC31-8F23-3E4D-A18D-1277B98384F0}"/>
              </a:ext>
            </a:extLst>
          </p:cNvPr>
          <p:cNvPicPr>
            <a:picLocks noChangeAspect="1"/>
          </p:cNvPicPr>
          <p:nvPr/>
        </p:nvPicPr>
        <p:blipFill>
          <a:blip r:embed="rId3"/>
          <a:stretch>
            <a:fillRect/>
          </a:stretch>
        </p:blipFill>
        <p:spPr>
          <a:xfrm>
            <a:off x="4148429" y="2297723"/>
            <a:ext cx="3385068" cy="2215177"/>
          </a:xfrm>
          <a:prstGeom prst="rect">
            <a:avLst/>
          </a:prstGeom>
        </p:spPr>
      </p:pic>
      <p:pic>
        <p:nvPicPr>
          <p:cNvPr id="7" name="图片 6">
            <a:extLst>
              <a:ext uri="{FF2B5EF4-FFF2-40B4-BE49-F238E27FC236}">
                <a16:creationId xmlns:a16="http://schemas.microsoft.com/office/drawing/2014/main" id="{6AB04FA9-4821-2247-A9FB-A255DCCBAFA9}"/>
              </a:ext>
            </a:extLst>
          </p:cNvPr>
          <p:cNvPicPr>
            <a:picLocks noChangeAspect="1"/>
          </p:cNvPicPr>
          <p:nvPr/>
        </p:nvPicPr>
        <p:blipFill>
          <a:blip r:embed="rId4"/>
          <a:stretch>
            <a:fillRect/>
          </a:stretch>
        </p:blipFill>
        <p:spPr>
          <a:xfrm>
            <a:off x="1265486" y="3140134"/>
            <a:ext cx="2346908" cy="318620"/>
          </a:xfrm>
          <a:prstGeom prst="rect">
            <a:avLst/>
          </a:prstGeom>
        </p:spPr>
      </p:pic>
      <p:sp>
        <p:nvSpPr>
          <p:cNvPr id="2" name="灯片编号占位符 1">
            <a:extLst>
              <a:ext uri="{FF2B5EF4-FFF2-40B4-BE49-F238E27FC236}">
                <a16:creationId xmlns:a16="http://schemas.microsoft.com/office/drawing/2014/main" id="{7E229659-3D58-A345-B608-DDD43E1C4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extLst>
      <p:ext uri="{BB962C8B-B14F-4D97-AF65-F5344CB8AC3E}">
        <p14:creationId xmlns:p14="http://schemas.microsoft.com/office/powerpoint/2010/main" val="29431039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Grid-based user browsing model (GUBM)</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Left :A simulation of examination behavior on image SERP</a:t>
            </a:r>
          </a:p>
          <a:p>
            <a:pPr lvl="0" indent="-323850">
              <a:lnSpc>
                <a:spcPct val="150000"/>
              </a:lnSpc>
              <a:buSzPts val="1500"/>
            </a:pPr>
            <a:r>
              <a:rPr lang="en-US" dirty="0"/>
              <a:t>Right : Graphical representation of grid-based user browsing model (GUBM)</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“Constructing an Interaction Behavior Model for Web Image Search”.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2" name="图片 1">
            <a:extLst>
              <a:ext uri="{FF2B5EF4-FFF2-40B4-BE49-F238E27FC236}">
                <a16:creationId xmlns:a16="http://schemas.microsoft.com/office/drawing/2014/main" id="{5D34828B-6D5F-DC4E-BC3A-CA5F8A1606D2}"/>
              </a:ext>
            </a:extLst>
          </p:cNvPr>
          <p:cNvPicPr>
            <a:picLocks noChangeAspect="1"/>
          </p:cNvPicPr>
          <p:nvPr/>
        </p:nvPicPr>
        <p:blipFill>
          <a:blip r:embed="rId3"/>
          <a:stretch>
            <a:fillRect/>
          </a:stretch>
        </p:blipFill>
        <p:spPr>
          <a:xfrm>
            <a:off x="869660" y="2163362"/>
            <a:ext cx="3859357" cy="2333128"/>
          </a:xfrm>
          <a:prstGeom prst="rect">
            <a:avLst/>
          </a:prstGeom>
        </p:spPr>
      </p:pic>
      <p:pic>
        <p:nvPicPr>
          <p:cNvPr id="3" name="图片 2">
            <a:extLst>
              <a:ext uri="{FF2B5EF4-FFF2-40B4-BE49-F238E27FC236}">
                <a16:creationId xmlns:a16="http://schemas.microsoft.com/office/drawing/2014/main" id="{361E914D-95E1-4B41-BF07-D1D9A24E2703}"/>
              </a:ext>
            </a:extLst>
          </p:cNvPr>
          <p:cNvPicPr>
            <a:picLocks noChangeAspect="1"/>
          </p:cNvPicPr>
          <p:nvPr/>
        </p:nvPicPr>
        <p:blipFill>
          <a:blip r:embed="rId4"/>
          <a:stretch>
            <a:fillRect/>
          </a:stretch>
        </p:blipFill>
        <p:spPr>
          <a:xfrm>
            <a:off x="4869227" y="2211143"/>
            <a:ext cx="3621630" cy="2285347"/>
          </a:xfrm>
          <a:prstGeom prst="rect">
            <a:avLst/>
          </a:prstGeom>
        </p:spPr>
      </p:pic>
      <p:sp>
        <p:nvSpPr>
          <p:cNvPr id="5" name="灯片编号占位符 4">
            <a:extLst>
              <a:ext uri="{FF2B5EF4-FFF2-40B4-BE49-F238E27FC236}">
                <a16:creationId xmlns:a16="http://schemas.microsoft.com/office/drawing/2014/main" id="{E27FBF86-091A-5D41-88A1-6BF1BAEC71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Tree>
    <p:extLst>
      <p:ext uri="{BB962C8B-B14F-4D97-AF65-F5344CB8AC3E}">
        <p14:creationId xmlns:p14="http://schemas.microsoft.com/office/powerpoint/2010/main" val="3632299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Grid-based user browsing model (GUBM)</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altLang="zh-CN" dirty="0"/>
              <a:t>GUBM</a:t>
            </a:r>
            <a:r>
              <a:rPr lang="zh-CN" altLang="en-US" dirty="0"/>
              <a:t> </a:t>
            </a:r>
            <a:r>
              <a:rPr lang="en-US" altLang="zh-CN" dirty="0"/>
              <a:t>achieves better performance in terms of relevance (Topical relevance (TR) + Image quality(I)) estimation</a:t>
            </a:r>
            <a:endParaRPr lang="en-US" dirty="0"/>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“Constructing an Interaction Behavior Model for Web Image Search”. </a:t>
            </a:r>
            <a:r>
              <a:rPr lang="en-US" altLang="zh-CN" sz="1000" dirty="0">
                <a:solidFill>
                  <a:schemeClr val="accent1">
                    <a:lumMod val="60000"/>
                    <a:lumOff val="40000"/>
                  </a:schemeClr>
                </a:solidFill>
              </a:rPr>
              <a:t>SIGIR</a:t>
            </a:r>
            <a:r>
              <a:rPr lang="en-US" sz="1000" dirty="0">
                <a:solidFill>
                  <a:schemeClr val="accent1">
                    <a:lumMod val="60000"/>
                    <a:lumOff val="40000"/>
                  </a:schemeClr>
                </a:solidFill>
              </a:rPr>
              <a:t> 20</a:t>
            </a:r>
            <a:r>
              <a:rPr lang="en-US" altLang="zh-CN" sz="1000" dirty="0">
                <a:solidFill>
                  <a:schemeClr val="accent1">
                    <a:lumMod val="60000"/>
                    <a:lumOff val="40000"/>
                  </a:schemeClr>
                </a:solidFill>
              </a:rPr>
              <a:t>18</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5" name="图片 4">
            <a:extLst>
              <a:ext uri="{FF2B5EF4-FFF2-40B4-BE49-F238E27FC236}">
                <a16:creationId xmlns:a16="http://schemas.microsoft.com/office/drawing/2014/main" id="{B42BC038-76D5-3F4D-8031-F064533E7D4B}"/>
              </a:ext>
            </a:extLst>
          </p:cNvPr>
          <p:cNvPicPr>
            <a:picLocks noChangeAspect="1"/>
          </p:cNvPicPr>
          <p:nvPr/>
        </p:nvPicPr>
        <p:blipFill>
          <a:blip r:embed="rId3"/>
          <a:stretch>
            <a:fillRect/>
          </a:stretch>
        </p:blipFill>
        <p:spPr>
          <a:xfrm>
            <a:off x="2372244" y="2134687"/>
            <a:ext cx="4261110" cy="1175479"/>
          </a:xfrm>
          <a:prstGeom prst="rect">
            <a:avLst/>
          </a:prstGeom>
        </p:spPr>
      </p:pic>
      <p:pic>
        <p:nvPicPr>
          <p:cNvPr id="6" name="图片 5">
            <a:extLst>
              <a:ext uri="{FF2B5EF4-FFF2-40B4-BE49-F238E27FC236}">
                <a16:creationId xmlns:a16="http://schemas.microsoft.com/office/drawing/2014/main" id="{FC55FB7F-820B-4C42-B1D0-568F53A60D71}"/>
              </a:ext>
            </a:extLst>
          </p:cNvPr>
          <p:cNvPicPr>
            <a:picLocks noChangeAspect="1"/>
          </p:cNvPicPr>
          <p:nvPr/>
        </p:nvPicPr>
        <p:blipFill>
          <a:blip r:embed="rId4"/>
          <a:stretch>
            <a:fillRect/>
          </a:stretch>
        </p:blipFill>
        <p:spPr>
          <a:xfrm>
            <a:off x="2372243" y="3451809"/>
            <a:ext cx="4261110" cy="915204"/>
          </a:xfrm>
          <a:prstGeom prst="rect">
            <a:avLst/>
          </a:prstGeom>
        </p:spPr>
      </p:pic>
      <p:sp>
        <p:nvSpPr>
          <p:cNvPr id="2" name="灯片编号占位符 1">
            <a:extLst>
              <a:ext uri="{FF2B5EF4-FFF2-40B4-BE49-F238E27FC236}">
                <a16:creationId xmlns:a16="http://schemas.microsoft.com/office/drawing/2014/main" id="{63AD0DE8-ACED-1F44-87A9-6CFEFEBF0C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Tree>
    <p:extLst>
      <p:ext uri="{BB962C8B-B14F-4D97-AF65-F5344CB8AC3E}">
        <p14:creationId xmlns:p14="http://schemas.microsoft.com/office/powerpoint/2010/main" val="39730076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630600"/>
            <a:ext cx="7688700" cy="535200"/>
          </a:xfrm>
          <a:prstGeom prst="rect">
            <a:avLst/>
          </a:prstGeom>
        </p:spPr>
        <p:txBody>
          <a:bodyPr spcFirstLastPara="1" wrap="square" lIns="91425" tIns="91425" rIns="91425" bIns="91425" anchor="t" anchorCtr="0">
            <a:noAutofit/>
          </a:bodyPr>
          <a:lstStyle/>
          <a:p>
            <a:pPr lvl="0"/>
            <a:r>
              <a:rPr lang="en-US" dirty="0"/>
              <a:t>Context-aware re-ranking model (CARM)</a:t>
            </a:r>
            <a:endParaRPr dirty="0"/>
          </a:p>
        </p:txBody>
      </p:sp>
      <p:sp>
        <p:nvSpPr>
          <p:cNvPr id="100" name="Google Shape;100;p15"/>
          <p:cNvSpPr txBox="1">
            <a:spLocks noGrp="1"/>
          </p:cNvSpPr>
          <p:nvPr>
            <p:ph type="body" idx="1"/>
          </p:nvPr>
        </p:nvSpPr>
        <p:spPr>
          <a:xfrm>
            <a:off x="729450" y="1390824"/>
            <a:ext cx="7688700" cy="2830301"/>
          </a:xfrm>
          <a:prstGeom prst="rect">
            <a:avLst/>
          </a:prstGeom>
        </p:spPr>
        <p:txBody>
          <a:bodyPr spcFirstLastPara="1" wrap="square" lIns="91425" tIns="91425" rIns="91425" bIns="91425" anchor="t" anchorCtr="0">
            <a:noAutofit/>
          </a:bodyPr>
          <a:lstStyle/>
          <a:p>
            <a:pPr lvl="0" indent="-323850">
              <a:lnSpc>
                <a:spcPct val="150000"/>
              </a:lnSpc>
              <a:buSzPts val="1500"/>
            </a:pPr>
            <a:r>
              <a:rPr lang="en-US" dirty="0"/>
              <a:t>User preferences encoded in the past history (i.e., contextual information) have been shown to be valuable for search result re-ranking</a:t>
            </a:r>
          </a:p>
        </p:txBody>
      </p:sp>
      <p:sp>
        <p:nvSpPr>
          <p:cNvPr id="4" name="Google Shape;100;p15">
            <a:extLst>
              <a:ext uri="{FF2B5EF4-FFF2-40B4-BE49-F238E27FC236}">
                <a16:creationId xmlns:a16="http://schemas.microsoft.com/office/drawing/2014/main" id="{04FD2A01-87C6-9E4F-93A6-F7F9DE842DA9}"/>
              </a:ext>
            </a:extLst>
          </p:cNvPr>
          <p:cNvSpPr txBox="1">
            <a:spLocks/>
          </p:cNvSpPr>
          <p:nvPr/>
        </p:nvSpPr>
        <p:spPr>
          <a:xfrm>
            <a:off x="581891" y="4512900"/>
            <a:ext cx="8294253"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indent="0">
              <a:buSzPts val="1500"/>
              <a:buNone/>
            </a:pPr>
            <a:r>
              <a:rPr lang="en-US" sz="1000" dirty="0" err="1">
                <a:solidFill>
                  <a:schemeClr val="accent1">
                    <a:lumMod val="60000"/>
                    <a:lumOff val="40000"/>
                  </a:schemeClr>
                </a:solidFill>
              </a:rPr>
              <a:t>Xiaohui</a:t>
            </a:r>
            <a:r>
              <a:rPr lang="en-US" sz="1000" dirty="0">
                <a:solidFill>
                  <a:schemeClr val="accent1">
                    <a:lumMod val="60000"/>
                    <a:lumOff val="40000"/>
                  </a:schemeClr>
                </a:solidFill>
              </a:rPr>
              <a:t> </a:t>
            </a:r>
            <a:r>
              <a:rPr lang="en-US" sz="1000" dirty="0" err="1">
                <a:solidFill>
                  <a:schemeClr val="accent1">
                    <a:lumMod val="60000"/>
                    <a:lumOff val="40000"/>
                  </a:schemeClr>
                </a:solidFill>
              </a:rPr>
              <a:t>Xie</a:t>
            </a:r>
            <a:r>
              <a:rPr lang="en-US" sz="1000" dirty="0">
                <a:solidFill>
                  <a:schemeClr val="accent1">
                    <a:lumMod val="60000"/>
                    <a:lumOff val="40000"/>
                  </a:schemeClr>
                </a:solidFill>
              </a:rPr>
              <a:t>  et al. “Improving Web Image Search with Contextual Information”. CIKM 20</a:t>
            </a:r>
            <a:r>
              <a:rPr lang="en-US" altLang="zh-CN" sz="1000" dirty="0">
                <a:solidFill>
                  <a:schemeClr val="accent1">
                    <a:lumMod val="60000"/>
                    <a:lumOff val="40000"/>
                  </a:schemeClr>
                </a:solidFill>
              </a:rPr>
              <a:t>19</a:t>
            </a:r>
            <a:endParaRPr lang="en-US" sz="1000" dirty="0">
              <a:solidFill>
                <a:schemeClr val="accent1">
                  <a:lumMod val="60000"/>
                  <a:lumOff val="40000"/>
                </a:schemeClr>
              </a:solidFill>
            </a:endParaRPr>
          </a:p>
        </p:txBody>
      </p:sp>
      <p:sp>
        <p:nvSpPr>
          <p:cNvPr id="12" name="矩形 11">
            <a:extLst>
              <a:ext uri="{FF2B5EF4-FFF2-40B4-BE49-F238E27FC236}">
                <a16:creationId xmlns:a16="http://schemas.microsoft.com/office/drawing/2014/main" id="{C8DD2852-D02B-AF47-9570-588040EED273}"/>
              </a:ext>
            </a:extLst>
          </p:cNvPr>
          <p:cNvSpPr/>
          <p:nvPr/>
        </p:nvSpPr>
        <p:spPr>
          <a:xfrm>
            <a:off x="7654406" y="676807"/>
            <a:ext cx="1424762" cy="4427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b="1" dirty="0"/>
              <a:t>Image</a:t>
            </a:r>
            <a:endParaRPr kumimoji="1" lang="zh-CN" altLang="en-US" b="1" dirty="0"/>
          </a:p>
        </p:txBody>
      </p:sp>
      <p:pic>
        <p:nvPicPr>
          <p:cNvPr id="2" name="图片 1">
            <a:extLst>
              <a:ext uri="{FF2B5EF4-FFF2-40B4-BE49-F238E27FC236}">
                <a16:creationId xmlns:a16="http://schemas.microsoft.com/office/drawing/2014/main" id="{8B1F5851-71F7-3845-8614-20AC28E500F4}"/>
              </a:ext>
            </a:extLst>
          </p:cNvPr>
          <p:cNvPicPr>
            <a:picLocks noChangeAspect="1"/>
          </p:cNvPicPr>
          <p:nvPr/>
        </p:nvPicPr>
        <p:blipFill>
          <a:blip r:embed="rId3"/>
          <a:stretch>
            <a:fillRect/>
          </a:stretch>
        </p:blipFill>
        <p:spPr>
          <a:xfrm>
            <a:off x="2895422" y="2063034"/>
            <a:ext cx="3667190" cy="2449866"/>
          </a:xfrm>
          <a:prstGeom prst="rect">
            <a:avLst/>
          </a:prstGeom>
        </p:spPr>
      </p:pic>
      <p:sp>
        <p:nvSpPr>
          <p:cNvPr id="3" name="灯片编号占位符 2">
            <a:extLst>
              <a:ext uri="{FF2B5EF4-FFF2-40B4-BE49-F238E27FC236}">
                <a16:creationId xmlns:a16="http://schemas.microsoft.com/office/drawing/2014/main" id="{9C99F6A0-B1E0-284B-97B5-E225127FD0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extLst>
      <p:ext uri="{BB962C8B-B14F-4D97-AF65-F5344CB8AC3E}">
        <p14:creationId xmlns:p14="http://schemas.microsoft.com/office/powerpoint/2010/main" val="90633274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20121</TotalTime>
  <Words>6838</Words>
  <Application>Microsoft Macintosh PowerPoint</Application>
  <PresentationFormat>全屏显示(16:9)</PresentationFormat>
  <Paragraphs>894</Paragraphs>
  <Slides>121</Slides>
  <Notes>107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121</vt:i4>
      </vt:variant>
    </vt:vector>
  </HeadingPairs>
  <TitlesOfParts>
    <vt:vector size="126" baseType="lpstr">
      <vt:lpstr>Raleway</vt:lpstr>
      <vt:lpstr>Cambria Math</vt:lpstr>
      <vt:lpstr>Arial</vt:lpstr>
      <vt:lpstr>Lato</vt:lpstr>
      <vt:lpstr>Streamline</vt:lpstr>
      <vt:lpstr>Modeling User Behavior for Vertical Search: Images, Apps and Products</vt:lpstr>
      <vt:lpstr>Who we are</vt:lpstr>
      <vt:lpstr>Who we are</vt:lpstr>
      <vt:lpstr>Outline</vt:lpstr>
      <vt:lpstr>PowerPoint 演示文稿</vt:lpstr>
      <vt:lpstr>Motivation</vt:lpstr>
      <vt:lpstr>Motivation</vt:lpstr>
      <vt:lpstr>Motivation</vt:lpstr>
      <vt:lpstr>Motivation</vt:lpstr>
      <vt:lpstr>Motivation</vt:lpstr>
      <vt:lpstr>Motivation</vt:lpstr>
      <vt:lpstr>Different search intents</vt:lpstr>
      <vt:lpstr>Different kinds of relevance definitions </vt:lpstr>
      <vt:lpstr>Different type of result placement </vt:lpstr>
      <vt:lpstr>Different interaction mechanisms</vt:lpstr>
      <vt:lpstr>Motivations</vt:lpstr>
      <vt:lpstr>Learning objectives</vt:lpstr>
      <vt:lpstr>PowerPoint 演示文稿</vt:lpstr>
      <vt:lpstr>Collecting user behavior data</vt:lpstr>
      <vt:lpstr>Different types of user behavior models</vt:lpstr>
      <vt:lpstr>Different types of user behavior models</vt:lpstr>
      <vt:lpstr>Different types of user behavior models</vt:lpstr>
      <vt:lpstr>Two important models</vt:lpstr>
      <vt:lpstr>How user behavior data helps user modeling  </vt:lpstr>
      <vt:lpstr>How user behavior data helps user modeling  </vt:lpstr>
      <vt:lpstr>How user behavior data helps user modeling  </vt:lpstr>
      <vt:lpstr>Research Approach: Lab-based User Study</vt:lpstr>
      <vt:lpstr>Research Approach: Crowdsourcing</vt:lpstr>
      <vt:lpstr>Research Approach: Field Study</vt:lpstr>
      <vt:lpstr>Research Approach: Log-based Study</vt:lpstr>
      <vt:lpstr>Observational Study vs Experiment</vt:lpstr>
      <vt:lpstr>Data collecting method：Survey</vt:lpstr>
      <vt:lpstr>Data collecting method：Interview</vt:lpstr>
      <vt:lpstr>Data collecting method： Questionnaire and user feedback</vt:lpstr>
      <vt:lpstr>Data collecting method：Behavior Logging</vt:lpstr>
      <vt:lpstr>Data collecting method：Behavior Logging</vt:lpstr>
      <vt:lpstr>Data collecting method：Behavior Logging</vt:lpstr>
      <vt:lpstr>Data collecting method：Annotation</vt:lpstr>
      <vt:lpstr>Something you should consider </vt:lpstr>
      <vt:lpstr>Something you should consider </vt:lpstr>
      <vt:lpstr>Wrap up</vt:lpstr>
      <vt:lpstr>Q&amp;A</vt:lpstr>
      <vt:lpstr>PowerPoint 演示文稿</vt:lpstr>
      <vt:lpstr>Analytical results of user behavior data</vt:lpstr>
      <vt:lpstr>Search intents of image search</vt:lpstr>
      <vt:lpstr>Search intents of image search</vt:lpstr>
      <vt:lpstr>Search intents of image search</vt:lpstr>
      <vt:lpstr>Examination behavior of image search users</vt:lpstr>
      <vt:lpstr>Examination behavior of image search users</vt:lpstr>
      <vt:lpstr>Examination behavior of image search users</vt:lpstr>
      <vt:lpstr>Diversity and user satisfaction</vt:lpstr>
      <vt:lpstr>Diversity and user satisfaction</vt:lpstr>
      <vt:lpstr>Search intents of product search</vt:lpstr>
      <vt:lpstr>Search intents of product search</vt:lpstr>
      <vt:lpstr>Relevance feedback signals</vt:lpstr>
      <vt:lpstr>Relevance feedback signals</vt:lpstr>
      <vt:lpstr>Relevance, purchase and engagement</vt:lpstr>
      <vt:lpstr>Relevance, purchase and engagement</vt:lpstr>
      <vt:lpstr>Relevance, purchase and engagement</vt:lpstr>
      <vt:lpstr>Relevance, purchase and engagement</vt:lpstr>
      <vt:lpstr>Relevance, purchase and engagement</vt:lpstr>
      <vt:lpstr>Query reformulation and user behavior</vt:lpstr>
      <vt:lpstr>Query reformulation and user behavior</vt:lpstr>
      <vt:lpstr>Diversity, relevance and user satisfaction</vt:lpstr>
      <vt:lpstr>Predicting query performance</vt:lpstr>
      <vt:lpstr>Predicting query performance</vt:lpstr>
      <vt:lpstr>User habits in app search</vt:lpstr>
      <vt:lpstr>Future directions</vt:lpstr>
      <vt:lpstr>PowerPoint 演示文稿</vt:lpstr>
      <vt:lpstr>User-centric evaluation metrics</vt:lpstr>
      <vt:lpstr>The role of  image attractiveness</vt:lpstr>
      <vt:lpstr>Relevance judgments in image search</vt:lpstr>
      <vt:lpstr>Offline vs Online evaluation metrics</vt:lpstr>
      <vt:lpstr>Offline vs Online evaluation metrics</vt:lpstr>
      <vt:lpstr>Offline vs Online evaluation metrics</vt:lpstr>
      <vt:lpstr>Fine-grained relevance scale</vt:lpstr>
      <vt:lpstr>Grid-based evaluation metrics</vt:lpstr>
      <vt:lpstr>Grid-based evaluation metrics</vt:lpstr>
      <vt:lpstr>Grid-based evaluation metrics</vt:lpstr>
      <vt:lpstr>Grid-based evaluation metrics</vt:lpstr>
      <vt:lpstr>Preference-based evaluation metrics</vt:lpstr>
      <vt:lpstr>Preference-based evaluation metrics</vt:lpstr>
      <vt:lpstr>Preference-based evaluation metrics</vt:lpstr>
      <vt:lpstr>Preference-based evaluation metrics</vt:lpstr>
      <vt:lpstr>Preference-based evaluation metrics</vt:lpstr>
      <vt:lpstr>Evaluation metrics for product search</vt:lpstr>
      <vt:lpstr>Revenue @ K</vt:lpstr>
      <vt:lpstr>App search metrics</vt:lpstr>
      <vt:lpstr>Future directions</vt:lpstr>
      <vt:lpstr>PowerPoint 演示文稿</vt:lpstr>
      <vt:lpstr>User-centric ranking models</vt:lpstr>
      <vt:lpstr>LETOR with implicit feedback</vt:lpstr>
      <vt:lpstr>LETOR with implicit feedback</vt:lpstr>
      <vt:lpstr>Grid-based user browsing model (GUBM)</vt:lpstr>
      <vt:lpstr>Grid-based user browsing model (GUBM)</vt:lpstr>
      <vt:lpstr>Grid-based user browsing model (GUBM)</vt:lpstr>
      <vt:lpstr>Grid-based user browsing model (GUBM)</vt:lpstr>
      <vt:lpstr>Grid-based user browsing model (GUBM)</vt:lpstr>
      <vt:lpstr>Context-aware re-ranking model (CARM)</vt:lpstr>
      <vt:lpstr>Context-aware re-ranking model (CARM)</vt:lpstr>
      <vt:lpstr>Context-aware re-ranking model (CARM)</vt:lpstr>
      <vt:lpstr>Context-aware re-ranking model (CARM)</vt:lpstr>
      <vt:lpstr>Two stages of a product search session</vt:lpstr>
      <vt:lpstr>LETOR with implicit feedback</vt:lpstr>
      <vt:lpstr>LETOR with implicit feedback</vt:lpstr>
      <vt:lpstr>Learning latent vector spaces for products</vt:lpstr>
      <vt:lpstr>Hierarchical embedding model (HEM)</vt:lpstr>
      <vt:lpstr>TranSearch model</vt:lpstr>
      <vt:lpstr>TranSearch model</vt:lpstr>
      <vt:lpstr>TranSearch Model</vt:lpstr>
      <vt:lpstr>Zero attention model (ZAM)</vt:lpstr>
      <vt:lpstr>Zero attention model (ZAM)</vt:lpstr>
      <vt:lpstr>Zero attention model (ZAM)</vt:lpstr>
      <vt:lpstr>Using less noisy behavioral signals </vt:lpstr>
      <vt:lpstr>Semantic matching with tag</vt:lpstr>
      <vt:lpstr>Semantic matching with tag</vt:lpstr>
      <vt:lpstr>Future directions</vt:lpstr>
      <vt:lpstr>PowerPoint 演示文稿</vt:lpstr>
      <vt:lpstr>Wrap up</vt:lpstr>
      <vt:lpstr>Future directions</vt:lpstr>
      <vt:lpstr>Supporting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 Behavior for Vertical Search: Images, Apps and Products</dc:title>
  <cp:lastModifiedBy>Microsoft Office User</cp:lastModifiedBy>
  <cp:revision>796</cp:revision>
  <dcterms:modified xsi:type="dcterms:W3CDTF">2020-07-26T13:58:12Z</dcterms:modified>
</cp:coreProperties>
</file>